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0" r:id="rId1"/>
  </p:sldMasterIdLst>
  <p:notesMasterIdLst>
    <p:notesMasterId r:id="rId73"/>
  </p:notesMasterIdLst>
  <p:sldIdLst>
    <p:sldId id="256" r:id="rId2"/>
    <p:sldId id="372" r:id="rId3"/>
    <p:sldId id="376" r:id="rId4"/>
    <p:sldId id="467" r:id="rId5"/>
    <p:sldId id="469" r:id="rId6"/>
    <p:sldId id="468" r:id="rId7"/>
    <p:sldId id="458" r:id="rId8"/>
    <p:sldId id="470" r:id="rId9"/>
    <p:sldId id="380" r:id="rId10"/>
    <p:sldId id="403" r:id="rId11"/>
    <p:sldId id="414" r:id="rId12"/>
    <p:sldId id="415" r:id="rId13"/>
    <p:sldId id="433" r:id="rId14"/>
    <p:sldId id="459" r:id="rId15"/>
    <p:sldId id="416" r:id="rId16"/>
    <p:sldId id="418" r:id="rId17"/>
    <p:sldId id="471" r:id="rId18"/>
    <p:sldId id="419" r:id="rId19"/>
    <p:sldId id="472" r:id="rId20"/>
    <p:sldId id="455" r:id="rId21"/>
    <p:sldId id="420" r:id="rId22"/>
    <p:sldId id="385" r:id="rId23"/>
    <p:sldId id="386" r:id="rId24"/>
    <p:sldId id="440" r:id="rId25"/>
    <p:sldId id="387" r:id="rId26"/>
    <p:sldId id="464" r:id="rId27"/>
    <p:sldId id="441" r:id="rId28"/>
    <p:sldId id="391" r:id="rId29"/>
    <p:sldId id="392" r:id="rId30"/>
    <p:sldId id="393" r:id="rId31"/>
    <p:sldId id="395" r:id="rId32"/>
    <p:sldId id="473" r:id="rId33"/>
    <p:sldId id="396" r:id="rId34"/>
    <p:sldId id="397" r:id="rId35"/>
    <p:sldId id="398" r:id="rId36"/>
    <p:sldId id="399" r:id="rId37"/>
    <p:sldId id="400" r:id="rId38"/>
    <p:sldId id="478" r:id="rId39"/>
    <p:sldId id="402" r:id="rId40"/>
    <p:sldId id="457" r:id="rId41"/>
    <p:sldId id="412" r:id="rId42"/>
    <p:sldId id="406" r:id="rId43"/>
    <p:sldId id="407" r:id="rId44"/>
    <p:sldId id="408" r:id="rId45"/>
    <p:sldId id="423" r:id="rId46"/>
    <p:sldId id="409" r:id="rId47"/>
    <p:sldId id="410" r:id="rId48"/>
    <p:sldId id="437" r:id="rId49"/>
    <p:sldId id="465" r:id="rId50"/>
    <p:sldId id="430" r:id="rId51"/>
    <p:sldId id="413" r:id="rId52"/>
    <p:sldId id="355" r:id="rId53"/>
    <p:sldId id="461" r:id="rId54"/>
    <p:sldId id="336" r:id="rId55"/>
    <p:sldId id="475" r:id="rId56"/>
    <p:sldId id="357" r:id="rId57"/>
    <p:sldId id="358" r:id="rId58"/>
    <p:sldId id="462" r:id="rId59"/>
    <p:sldId id="337" r:id="rId60"/>
    <p:sldId id="356" r:id="rId61"/>
    <p:sldId id="479" r:id="rId62"/>
    <p:sldId id="364" r:id="rId63"/>
    <p:sldId id="365" r:id="rId64"/>
    <p:sldId id="363" r:id="rId65"/>
    <p:sldId id="361" r:id="rId66"/>
    <p:sldId id="466" r:id="rId67"/>
    <p:sldId id="447" r:id="rId68"/>
    <p:sldId id="477" r:id="rId69"/>
    <p:sldId id="463" r:id="rId70"/>
    <p:sldId id="439" r:id="rId71"/>
    <p:sldId id="304"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17" autoAdjust="0"/>
    <p:restoredTop sz="93557" autoAdjust="0"/>
  </p:normalViewPr>
  <p:slideViewPr>
    <p:cSldViewPr>
      <p:cViewPr varScale="1">
        <p:scale>
          <a:sx n="64" d="100"/>
          <a:sy n="64" d="100"/>
        </p:scale>
        <p:origin x="137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C61AC5-120D-428A-9F9C-2A150F7F3494}" type="datetimeFigureOut">
              <a:rPr lang="en-US" smtClean="0"/>
              <a:t>1/27/2022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F0B1B9-077A-43D1-8DAA-C50A3E827792}" type="slidenum">
              <a:rPr lang="en-US" smtClean="0"/>
              <a:t>‹#›</a:t>
            </a:fld>
            <a:endParaRPr lang="en-US"/>
          </a:p>
        </p:txBody>
      </p:sp>
    </p:spTree>
    <p:extLst>
      <p:ext uri="{BB962C8B-B14F-4D97-AF65-F5344CB8AC3E}">
        <p14:creationId xmlns:p14="http://schemas.microsoft.com/office/powerpoint/2010/main" val="757120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1</a:t>
            </a:fld>
            <a:endParaRPr lang="en-US"/>
          </a:p>
        </p:txBody>
      </p:sp>
    </p:spTree>
    <p:extLst>
      <p:ext uri="{BB962C8B-B14F-4D97-AF65-F5344CB8AC3E}">
        <p14:creationId xmlns:p14="http://schemas.microsoft.com/office/powerpoint/2010/main" val="4093999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14</a:t>
            </a:fld>
            <a:endParaRPr lang="en-US"/>
          </a:p>
        </p:txBody>
      </p:sp>
    </p:spTree>
    <p:extLst>
      <p:ext uri="{BB962C8B-B14F-4D97-AF65-F5344CB8AC3E}">
        <p14:creationId xmlns:p14="http://schemas.microsoft.com/office/powerpoint/2010/main" val="3884168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15</a:t>
            </a:fld>
            <a:endParaRPr lang="en-US"/>
          </a:p>
        </p:txBody>
      </p:sp>
    </p:spTree>
    <p:extLst>
      <p:ext uri="{BB962C8B-B14F-4D97-AF65-F5344CB8AC3E}">
        <p14:creationId xmlns:p14="http://schemas.microsoft.com/office/powerpoint/2010/main" val="2950414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16</a:t>
            </a:fld>
            <a:endParaRPr lang="en-US"/>
          </a:p>
        </p:txBody>
      </p:sp>
    </p:spTree>
    <p:extLst>
      <p:ext uri="{BB962C8B-B14F-4D97-AF65-F5344CB8AC3E}">
        <p14:creationId xmlns:p14="http://schemas.microsoft.com/office/powerpoint/2010/main" val="826283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17</a:t>
            </a:fld>
            <a:endParaRPr lang="en-US"/>
          </a:p>
        </p:txBody>
      </p:sp>
    </p:spTree>
    <p:extLst>
      <p:ext uri="{BB962C8B-B14F-4D97-AF65-F5344CB8AC3E}">
        <p14:creationId xmlns:p14="http://schemas.microsoft.com/office/powerpoint/2010/main" val="2099113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18</a:t>
            </a:fld>
            <a:endParaRPr lang="en-US"/>
          </a:p>
        </p:txBody>
      </p:sp>
    </p:spTree>
    <p:extLst>
      <p:ext uri="{BB962C8B-B14F-4D97-AF65-F5344CB8AC3E}">
        <p14:creationId xmlns:p14="http://schemas.microsoft.com/office/powerpoint/2010/main" val="4202366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19</a:t>
            </a:fld>
            <a:endParaRPr lang="en-US"/>
          </a:p>
        </p:txBody>
      </p:sp>
    </p:spTree>
    <p:extLst>
      <p:ext uri="{BB962C8B-B14F-4D97-AF65-F5344CB8AC3E}">
        <p14:creationId xmlns:p14="http://schemas.microsoft.com/office/powerpoint/2010/main" val="3764448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21</a:t>
            </a:fld>
            <a:endParaRPr lang="en-US"/>
          </a:p>
        </p:txBody>
      </p:sp>
    </p:spTree>
    <p:extLst>
      <p:ext uri="{BB962C8B-B14F-4D97-AF65-F5344CB8AC3E}">
        <p14:creationId xmlns:p14="http://schemas.microsoft.com/office/powerpoint/2010/main" val="3801259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22</a:t>
            </a:fld>
            <a:endParaRPr lang="en-US"/>
          </a:p>
        </p:txBody>
      </p:sp>
    </p:spTree>
    <p:extLst>
      <p:ext uri="{BB962C8B-B14F-4D97-AF65-F5344CB8AC3E}">
        <p14:creationId xmlns:p14="http://schemas.microsoft.com/office/powerpoint/2010/main" val="2610616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23</a:t>
            </a:fld>
            <a:endParaRPr lang="en-US"/>
          </a:p>
        </p:txBody>
      </p:sp>
    </p:spTree>
    <p:extLst>
      <p:ext uri="{BB962C8B-B14F-4D97-AF65-F5344CB8AC3E}">
        <p14:creationId xmlns:p14="http://schemas.microsoft.com/office/powerpoint/2010/main" val="4179582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24</a:t>
            </a:fld>
            <a:endParaRPr lang="en-US"/>
          </a:p>
        </p:txBody>
      </p:sp>
    </p:spTree>
    <p:extLst>
      <p:ext uri="{BB962C8B-B14F-4D97-AF65-F5344CB8AC3E}">
        <p14:creationId xmlns:p14="http://schemas.microsoft.com/office/powerpoint/2010/main" val="2707551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4</a:t>
            </a:fld>
            <a:endParaRPr lang="en-US"/>
          </a:p>
        </p:txBody>
      </p:sp>
    </p:spTree>
    <p:extLst>
      <p:ext uri="{BB962C8B-B14F-4D97-AF65-F5344CB8AC3E}">
        <p14:creationId xmlns:p14="http://schemas.microsoft.com/office/powerpoint/2010/main" val="2898248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53F0B1B9-077A-43D1-8DAA-C50A3E827792}" type="slidenum">
              <a:rPr lang="en-US" smtClean="0"/>
              <a:t>25</a:t>
            </a:fld>
            <a:endParaRPr lang="en-US"/>
          </a:p>
        </p:txBody>
      </p:sp>
    </p:spTree>
    <p:extLst>
      <p:ext uri="{BB962C8B-B14F-4D97-AF65-F5344CB8AC3E}">
        <p14:creationId xmlns:p14="http://schemas.microsoft.com/office/powerpoint/2010/main" val="1420396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26</a:t>
            </a:fld>
            <a:endParaRPr lang="en-US"/>
          </a:p>
        </p:txBody>
      </p:sp>
    </p:spTree>
    <p:extLst>
      <p:ext uri="{BB962C8B-B14F-4D97-AF65-F5344CB8AC3E}">
        <p14:creationId xmlns:p14="http://schemas.microsoft.com/office/powerpoint/2010/main" val="4202366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27</a:t>
            </a:fld>
            <a:endParaRPr lang="en-US"/>
          </a:p>
        </p:txBody>
      </p:sp>
    </p:spTree>
    <p:extLst>
      <p:ext uri="{BB962C8B-B14F-4D97-AF65-F5344CB8AC3E}">
        <p14:creationId xmlns:p14="http://schemas.microsoft.com/office/powerpoint/2010/main" val="2451710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28</a:t>
            </a:fld>
            <a:endParaRPr lang="en-US"/>
          </a:p>
        </p:txBody>
      </p:sp>
    </p:spTree>
    <p:extLst>
      <p:ext uri="{BB962C8B-B14F-4D97-AF65-F5344CB8AC3E}">
        <p14:creationId xmlns:p14="http://schemas.microsoft.com/office/powerpoint/2010/main" val="2748628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29</a:t>
            </a:fld>
            <a:endParaRPr lang="en-US"/>
          </a:p>
        </p:txBody>
      </p:sp>
    </p:spTree>
    <p:extLst>
      <p:ext uri="{BB962C8B-B14F-4D97-AF65-F5344CB8AC3E}">
        <p14:creationId xmlns:p14="http://schemas.microsoft.com/office/powerpoint/2010/main" val="2752844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30</a:t>
            </a:fld>
            <a:endParaRPr lang="en-US"/>
          </a:p>
        </p:txBody>
      </p:sp>
    </p:spTree>
    <p:extLst>
      <p:ext uri="{BB962C8B-B14F-4D97-AF65-F5344CB8AC3E}">
        <p14:creationId xmlns:p14="http://schemas.microsoft.com/office/powerpoint/2010/main" val="2555525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31</a:t>
            </a:fld>
            <a:endParaRPr lang="en-US"/>
          </a:p>
        </p:txBody>
      </p:sp>
    </p:spTree>
    <p:extLst>
      <p:ext uri="{BB962C8B-B14F-4D97-AF65-F5344CB8AC3E}">
        <p14:creationId xmlns:p14="http://schemas.microsoft.com/office/powerpoint/2010/main" val="2232325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32</a:t>
            </a:fld>
            <a:endParaRPr lang="en-US"/>
          </a:p>
        </p:txBody>
      </p:sp>
    </p:spTree>
    <p:extLst>
      <p:ext uri="{BB962C8B-B14F-4D97-AF65-F5344CB8AC3E}">
        <p14:creationId xmlns:p14="http://schemas.microsoft.com/office/powerpoint/2010/main" val="1750732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33</a:t>
            </a:fld>
            <a:endParaRPr lang="en-US"/>
          </a:p>
        </p:txBody>
      </p:sp>
    </p:spTree>
    <p:extLst>
      <p:ext uri="{BB962C8B-B14F-4D97-AF65-F5344CB8AC3E}">
        <p14:creationId xmlns:p14="http://schemas.microsoft.com/office/powerpoint/2010/main" val="1621729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34</a:t>
            </a:fld>
            <a:endParaRPr lang="en-US"/>
          </a:p>
        </p:txBody>
      </p:sp>
    </p:spTree>
    <p:extLst>
      <p:ext uri="{BB962C8B-B14F-4D97-AF65-F5344CB8AC3E}">
        <p14:creationId xmlns:p14="http://schemas.microsoft.com/office/powerpoint/2010/main" val="285790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5</a:t>
            </a:fld>
            <a:endParaRPr lang="en-US"/>
          </a:p>
        </p:txBody>
      </p:sp>
    </p:spTree>
    <p:extLst>
      <p:ext uri="{BB962C8B-B14F-4D97-AF65-F5344CB8AC3E}">
        <p14:creationId xmlns:p14="http://schemas.microsoft.com/office/powerpoint/2010/main" val="1365631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35</a:t>
            </a:fld>
            <a:endParaRPr lang="en-US"/>
          </a:p>
        </p:txBody>
      </p:sp>
    </p:spTree>
    <p:extLst>
      <p:ext uri="{BB962C8B-B14F-4D97-AF65-F5344CB8AC3E}">
        <p14:creationId xmlns:p14="http://schemas.microsoft.com/office/powerpoint/2010/main" val="1091446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39</a:t>
            </a:fld>
            <a:endParaRPr lang="en-US"/>
          </a:p>
        </p:txBody>
      </p:sp>
    </p:spTree>
    <p:extLst>
      <p:ext uri="{BB962C8B-B14F-4D97-AF65-F5344CB8AC3E}">
        <p14:creationId xmlns:p14="http://schemas.microsoft.com/office/powerpoint/2010/main" val="1703175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40</a:t>
            </a:fld>
            <a:endParaRPr lang="en-US"/>
          </a:p>
        </p:txBody>
      </p:sp>
    </p:spTree>
    <p:extLst>
      <p:ext uri="{BB962C8B-B14F-4D97-AF65-F5344CB8AC3E}">
        <p14:creationId xmlns:p14="http://schemas.microsoft.com/office/powerpoint/2010/main" val="1703175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42</a:t>
            </a:fld>
            <a:endParaRPr lang="en-US"/>
          </a:p>
        </p:txBody>
      </p:sp>
    </p:spTree>
    <p:extLst>
      <p:ext uri="{BB962C8B-B14F-4D97-AF65-F5344CB8AC3E}">
        <p14:creationId xmlns:p14="http://schemas.microsoft.com/office/powerpoint/2010/main" val="2580201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43</a:t>
            </a:fld>
            <a:endParaRPr lang="en-US"/>
          </a:p>
        </p:txBody>
      </p:sp>
    </p:spTree>
    <p:extLst>
      <p:ext uri="{BB962C8B-B14F-4D97-AF65-F5344CB8AC3E}">
        <p14:creationId xmlns:p14="http://schemas.microsoft.com/office/powerpoint/2010/main" val="3356057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44</a:t>
            </a:fld>
            <a:endParaRPr lang="en-US"/>
          </a:p>
        </p:txBody>
      </p:sp>
    </p:spTree>
    <p:extLst>
      <p:ext uri="{BB962C8B-B14F-4D97-AF65-F5344CB8AC3E}">
        <p14:creationId xmlns:p14="http://schemas.microsoft.com/office/powerpoint/2010/main" val="1534791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45</a:t>
            </a:fld>
            <a:endParaRPr lang="en-US"/>
          </a:p>
        </p:txBody>
      </p:sp>
    </p:spTree>
    <p:extLst>
      <p:ext uri="{BB962C8B-B14F-4D97-AF65-F5344CB8AC3E}">
        <p14:creationId xmlns:p14="http://schemas.microsoft.com/office/powerpoint/2010/main" val="1534791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46</a:t>
            </a:fld>
            <a:endParaRPr lang="en-US"/>
          </a:p>
        </p:txBody>
      </p:sp>
    </p:spTree>
    <p:extLst>
      <p:ext uri="{BB962C8B-B14F-4D97-AF65-F5344CB8AC3E}">
        <p14:creationId xmlns:p14="http://schemas.microsoft.com/office/powerpoint/2010/main" val="4005426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F0B1B9-077A-43D1-8DAA-C50A3E827792}" type="slidenum">
              <a:rPr lang="en-US" smtClean="0"/>
              <a:t>47</a:t>
            </a:fld>
            <a:endParaRPr lang="en-US"/>
          </a:p>
        </p:txBody>
      </p:sp>
    </p:spTree>
    <p:extLst>
      <p:ext uri="{BB962C8B-B14F-4D97-AF65-F5344CB8AC3E}">
        <p14:creationId xmlns:p14="http://schemas.microsoft.com/office/powerpoint/2010/main" val="1044992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48</a:t>
            </a:fld>
            <a:endParaRPr lang="en-US"/>
          </a:p>
        </p:txBody>
      </p:sp>
    </p:spTree>
    <p:extLst>
      <p:ext uri="{BB962C8B-B14F-4D97-AF65-F5344CB8AC3E}">
        <p14:creationId xmlns:p14="http://schemas.microsoft.com/office/powerpoint/2010/main" val="4005426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6</a:t>
            </a:fld>
            <a:endParaRPr lang="en-US"/>
          </a:p>
        </p:txBody>
      </p:sp>
    </p:spTree>
    <p:extLst>
      <p:ext uri="{BB962C8B-B14F-4D97-AF65-F5344CB8AC3E}">
        <p14:creationId xmlns:p14="http://schemas.microsoft.com/office/powerpoint/2010/main" val="272003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50</a:t>
            </a:fld>
            <a:endParaRPr lang="en-US"/>
          </a:p>
        </p:txBody>
      </p:sp>
    </p:spTree>
    <p:extLst>
      <p:ext uri="{BB962C8B-B14F-4D97-AF65-F5344CB8AC3E}">
        <p14:creationId xmlns:p14="http://schemas.microsoft.com/office/powerpoint/2010/main" val="1946259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51</a:t>
            </a:fld>
            <a:endParaRPr lang="en-US"/>
          </a:p>
        </p:txBody>
      </p:sp>
    </p:spTree>
    <p:extLst>
      <p:ext uri="{BB962C8B-B14F-4D97-AF65-F5344CB8AC3E}">
        <p14:creationId xmlns:p14="http://schemas.microsoft.com/office/powerpoint/2010/main" val="1946259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52</a:t>
            </a:fld>
            <a:endParaRPr lang="en-US"/>
          </a:p>
        </p:txBody>
      </p:sp>
    </p:spTree>
    <p:extLst>
      <p:ext uri="{BB962C8B-B14F-4D97-AF65-F5344CB8AC3E}">
        <p14:creationId xmlns:p14="http://schemas.microsoft.com/office/powerpoint/2010/main" val="2388009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54</a:t>
            </a:fld>
            <a:endParaRPr lang="en-US"/>
          </a:p>
        </p:txBody>
      </p:sp>
    </p:spTree>
    <p:extLst>
      <p:ext uri="{BB962C8B-B14F-4D97-AF65-F5344CB8AC3E}">
        <p14:creationId xmlns:p14="http://schemas.microsoft.com/office/powerpoint/2010/main" val="1789641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58</a:t>
            </a:fld>
            <a:endParaRPr lang="en-US"/>
          </a:p>
        </p:txBody>
      </p:sp>
    </p:spTree>
    <p:extLst>
      <p:ext uri="{BB962C8B-B14F-4D97-AF65-F5344CB8AC3E}">
        <p14:creationId xmlns:p14="http://schemas.microsoft.com/office/powerpoint/2010/main" val="914687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59</a:t>
            </a:fld>
            <a:endParaRPr lang="en-US"/>
          </a:p>
        </p:txBody>
      </p:sp>
    </p:spTree>
    <p:extLst>
      <p:ext uri="{BB962C8B-B14F-4D97-AF65-F5344CB8AC3E}">
        <p14:creationId xmlns:p14="http://schemas.microsoft.com/office/powerpoint/2010/main" val="12311767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multivariate and spatial analysis</a:t>
            </a:r>
          </a:p>
        </p:txBody>
      </p:sp>
      <p:sp>
        <p:nvSpPr>
          <p:cNvPr id="4" name="Slide Number Placeholder 3"/>
          <p:cNvSpPr>
            <a:spLocks noGrp="1"/>
          </p:cNvSpPr>
          <p:nvPr>
            <p:ph type="sldNum" sz="quarter" idx="5"/>
          </p:nvPr>
        </p:nvSpPr>
        <p:spPr/>
        <p:txBody>
          <a:bodyPr/>
          <a:lstStyle/>
          <a:p>
            <a:fld id="{53F0B1B9-077A-43D1-8DAA-C50A3E827792}" type="slidenum">
              <a:rPr lang="en-US" smtClean="0"/>
              <a:t>61</a:t>
            </a:fld>
            <a:endParaRPr lang="en-US"/>
          </a:p>
        </p:txBody>
      </p:sp>
    </p:spTree>
    <p:extLst>
      <p:ext uri="{BB962C8B-B14F-4D97-AF65-F5344CB8AC3E}">
        <p14:creationId xmlns:p14="http://schemas.microsoft.com/office/powerpoint/2010/main" val="1538769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62</a:t>
            </a:fld>
            <a:endParaRPr lang="en-US"/>
          </a:p>
        </p:txBody>
      </p:sp>
    </p:spTree>
    <p:extLst>
      <p:ext uri="{BB962C8B-B14F-4D97-AF65-F5344CB8AC3E}">
        <p14:creationId xmlns:p14="http://schemas.microsoft.com/office/powerpoint/2010/main" val="2791327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64</a:t>
            </a:fld>
            <a:endParaRPr lang="en-US"/>
          </a:p>
        </p:txBody>
      </p:sp>
    </p:spTree>
    <p:extLst>
      <p:ext uri="{BB962C8B-B14F-4D97-AF65-F5344CB8AC3E}">
        <p14:creationId xmlns:p14="http://schemas.microsoft.com/office/powerpoint/2010/main" val="922469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F0B1B9-077A-43D1-8DAA-C50A3E827792}" type="slidenum">
              <a:rPr lang="en-US" smtClean="0"/>
              <a:t>65</a:t>
            </a:fld>
            <a:endParaRPr lang="en-US"/>
          </a:p>
        </p:txBody>
      </p:sp>
    </p:spTree>
    <p:extLst>
      <p:ext uri="{BB962C8B-B14F-4D97-AF65-F5344CB8AC3E}">
        <p14:creationId xmlns:p14="http://schemas.microsoft.com/office/powerpoint/2010/main" val="115277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7</a:t>
            </a:fld>
            <a:endParaRPr lang="en-US"/>
          </a:p>
        </p:txBody>
      </p:sp>
    </p:spTree>
    <p:extLst>
      <p:ext uri="{BB962C8B-B14F-4D97-AF65-F5344CB8AC3E}">
        <p14:creationId xmlns:p14="http://schemas.microsoft.com/office/powerpoint/2010/main" val="42718126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67</a:t>
            </a:fld>
            <a:endParaRPr lang="en-US"/>
          </a:p>
        </p:txBody>
      </p:sp>
    </p:spTree>
    <p:extLst>
      <p:ext uri="{BB962C8B-B14F-4D97-AF65-F5344CB8AC3E}">
        <p14:creationId xmlns:p14="http://schemas.microsoft.com/office/powerpoint/2010/main" val="2652595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69</a:t>
            </a:fld>
            <a:endParaRPr lang="en-US"/>
          </a:p>
        </p:txBody>
      </p:sp>
    </p:spTree>
    <p:extLst>
      <p:ext uri="{BB962C8B-B14F-4D97-AF65-F5344CB8AC3E}">
        <p14:creationId xmlns:p14="http://schemas.microsoft.com/office/powerpoint/2010/main" val="2652595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F0B1B9-077A-43D1-8DAA-C50A3E827792}" type="slidenum">
              <a:rPr lang="en-US" smtClean="0"/>
              <a:t>71</a:t>
            </a:fld>
            <a:endParaRPr lang="en-US"/>
          </a:p>
        </p:txBody>
      </p:sp>
    </p:spTree>
    <p:extLst>
      <p:ext uri="{BB962C8B-B14F-4D97-AF65-F5344CB8AC3E}">
        <p14:creationId xmlns:p14="http://schemas.microsoft.com/office/powerpoint/2010/main" val="67646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8</a:t>
            </a:fld>
            <a:endParaRPr lang="en-US"/>
          </a:p>
        </p:txBody>
      </p:sp>
    </p:spTree>
    <p:extLst>
      <p:ext uri="{BB962C8B-B14F-4D97-AF65-F5344CB8AC3E}">
        <p14:creationId xmlns:p14="http://schemas.microsoft.com/office/powerpoint/2010/main" val="879305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pPr/>
              <a:t>11</a:t>
            </a:fld>
            <a:endParaRPr lang="en-US"/>
          </a:p>
        </p:txBody>
      </p:sp>
    </p:spTree>
    <p:extLst>
      <p:ext uri="{BB962C8B-B14F-4D97-AF65-F5344CB8AC3E}">
        <p14:creationId xmlns:p14="http://schemas.microsoft.com/office/powerpoint/2010/main" val="132095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12</a:t>
            </a:fld>
            <a:endParaRPr lang="en-US"/>
          </a:p>
        </p:txBody>
      </p:sp>
    </p:spTree>
    <p:extLst>
      <p:ext uri="{BB962C8B-B14F-4D97-AF65-F5344CB8AC3E}">
        <p14:creationId xmlns:p14="http://schemas.microsoft.com/office/powerpoint/2010/main" val="1782863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0B1B9-077A-43D1-8DAA-C50A3E827792}" type="slidenum">
              <a:rPr lang="en-US" smtClean="0"/>
              <a:t>13</a:t>
            </a:fld>
            <a:endParaRPr lang="en-US"/>
          </a:p>
        </p:txBody>
      </p:sp>
    </p:spTree>
    <p:extLst>
      <p:ext uri="{BB962C8B-B14F-4D97-AF65-F5344CB8AC3E}">
        <p14:creationId xmlns:p14="http://schemas.microsoft.com/office/powerpoint/2010/main" val="222251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图片 10"/>
          <p:cNvPicPr>
            <a:picLocks noChangeAspect="1"/>
          </p:cNvPicPr>
          <p:nvPr/>
        </p:nvPicPr>
        <p:blipFill>
          <a:blip r:embed="rId2">
            <a:extLst>
              <a:ext uri="{28A0092B-C50C-407E-A947-70E740481C1C}">
                <a14:useLocalDpi xmlns:a14="http://schemas.microsoft.com/office/drawing/2010/main" val="0"/>
              </a:ext>
            </a:extLst>
          </a:blip>
          <a:srcRect r="4445"/>
          <a:stretch>
            <a:fillRect/>
          </a:stretch>
        </p:blipFill>
        <p:spPr bwMode="auto">
          <a:xfrm>
            <a:off x="-36513" y="0"/>
            <a:ext cx="918051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图片 11"/>
          <p:cNvPicPr>
            <a:picLocks noChangeAspect="1"/>
          </p:cNvPicPr>
          <p:nvPr/>
        </p:nvPicPr>
        <p:blipFill>
          <a:blip r:embed="rId3">
            <a:extLst>
              <a:ext uri="{28A0092B-C50C-407E-A947-70E740481C1C}">
                <a14:useLocalDpi xmlns:a14="http://schemas.microsoft.com/office/drawing/2010/main" val="0"/>
              </a:ext>
            </a:extLst>
          </a:blip>
          <a:srcRect r="24072" b="6601"/>
          <a:stretch>
            <a:fillRect/>
          </a:stretch>
        </p:blipFill>
        <p:spPr bwMode="auto">
          <a:xfrm>
            <a:off x="6985000" y="4433888"/>
            <a:ext cx="2159000" cy="2424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1187625" y="2924945"/>
            <a:ext cx="6768751" cy="720079"/>
          </a:xfrm>
        </p:spPr>
        <p:txBody>
          <a:bodyPr>
            <a:normAutofit/>
          </a:bodyPr>
          <a:lstStyle>
            <a:lvl1pPr algn="ctr">
              <a:defRPr sz="5400">
                <a:solidFill>
                  <a:schemeClr val="accent1"/>
                </a:solidFill>
              </a:defRPr>
            </a:lvl1pPr>
          </a:lstStyle>
          <a:p>
            <a:r>
              <a:rPr lang="en-US" altLang="zh-CN"/>
              <a:t>Click to edit Master title style</a:t>
            </a:r>
            <a:endParaRPr lang="zh-CN" altLang="en-US" dirty="0"/>
          </a:p>
        </p:txBody>
      </p:sp>
      <p:sp>
        <p:nvSpPr>
          <p:cNvPr id="3" name="副标题 2"/>
          <p:cNvSpPr>
            <a:spLocks noGrp="1"/>
          </p:cNvSpPr>
          <p:nvPr>
            <p:ph type="subTitle" idx="1"/>
          </p:nvPr>
        </p:nvSpPr>
        <p:spPr>
          <a:xfrm>
            <a:off x="1187624" y="3645025"/>
            <a:ext cx="6768752" cy="360040"/>
          </a:xfrm>
        </p:spPr>
        <p:txBody>
          <a:bodyPr/>
          <a:lstStyle>
            <a:lvl1pPr marL="0" indent="0" algn="ctr">
              <a:buNone/>
              <a:defRPr sz="1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dirty="0"/>
          </a:p>
        </p:txBody>
      </p:sp>
      <p:sp>
        <p:nvSpPr>
          <p:cNvPr id="6" name="日期占位符 3"/>
          <p:cNvSpPr>
            <a:spLocks noGrp="1"/>
          </p:cNvSpPr>
          <p:nvPr>
            <p:ph type="dt" sz="half" idx="10"/>
          </p:nvPr>
        </p:nvSpPr>
        <p:spPr/>
        <p:txBody>
          <a:bodyPr/>
          <a:lstStyle>
            <a:lvl1pPr>
              <a:defRPr/>
            </a:lvl1pPr>
          </a:lstStyle>
          <a:p>
            <a:fld id="{1D8BD707-D9CF-40AE-B4C6-C98DA3205C09}" type="datetimeFigureOut">
              <a:rPr lang="en-US" smtClean="0"/>
              <a:pPr/>
              <a:t>1/27/2022</a:t>
            </a:fld>
            <a:endParaRPr lang="en-US"/>
          </a:p>
        </p:txBody>
      </p:sp>
      <p:sp>
        <p:nvSpPr>
          <p:cNvPr id="7" name="页脚占位符 4"/>
          <p:cNvSpPr>
            <a:spLocks noGrp="1"/>
          </p:cNvSpPr>
          <p:nvPr>
            <p:ph type="ftr" sz="quarter" idx="11"/>
          </p:nvPr>
        </p:nvSpPr>
        <p:spPr/>
        <p:txBody>
          <a:bodyPr/>
          <a:lstStyle>
            <a:lvl1pPr>
              <a:defRPr/>
            </a:lvl1pPr>
          </a:lstStyle>
          <a:p>
            <a:endParaRPr lang="en-US"/>
          </a:p>
        </p:txBody>
      </p:sp>
      <p:sp>
        <p:nvSpPr>
          <p:cNvPr id="8" name="灯片编号占位符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7074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lvl1pPr>
              <a:defRPr/>
            </a:lvl1pPr>
          </a:lstStyle>
          <a:p>
            <a:fld id="{1D8BD707-D9CF-40AE-B4C6-C98DA3205C09}" type="datetimeFigureOut">
              <a:rPr lang="en-US" smtClean="0"/>
              <a:pPr/>
              <a:t>1/27/2022</a:t>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59441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lvl1pPr>
              <a:defRPr/>
            </a:lvl1pPr>
          </a:lstStyle>
          <a:p>
            <a:fld id="{1D8BD707-D9CF-40AE-B4C6-C98DA3205C09}" type="datetimeFigureOut">
              <a:rPr lang="en-US" smtClean="0"/>
              <a:pPr/>
              <a:t>1/27/2022</a:t>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561140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lvl1pPr>
              <a:defRPr/>
            </a:lvl1pPr>
          </a:lstStyle>
          <a:p>
            <a:fld id="{1D8BD707-D9CF-40AE-B4C6-C98DA3205C09}" type="datetimeFigureOut">
              <a:rPr lang="en-US" smtClean="0"/>
              <a:pPr/>
              <a:t>1/27/2022</a:t>
            </a:fld>
            <a:endParaRPr lang="en-US"/>
          </a:p>
        </p:txBody>
      </p:sp>
      <p:sp>
        <p:nvSpPr>
          <p:cNvPr id="5" name="页脚占位符 4"/>
          <p:cNvSpPr>
            <a:spLocks noGrp="1"/>
          </p:cNvSpPr>
          <p:nvPr>
            <p:ph type="ftr" sz="quarter" idx="11"/>
          </p:nvPr>
        </p:nvSpPr>
        <p:spPr/>
        <p:txBody>
          <a:bodyPr/>
          <a:lstStyle>
            <a:lvl1pPr>
              <a:defRPr/>
            </a:lvl1pPr>
          </a:lstStyle>
          <a:p>
            <a:endParaRPr lang="en-US"/>
          </a:p>
        </p:txBody>
      </p:sp>
      <p:sp>
        <p:nvSpPr>
          <p:cNvPr id="6" name="灯片编号占位符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3403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图片 10"/>
          <p:cNvPicPr>
            <a:picLocks noChangeAspect="1"/>
          </p:cNvPicPr>
          <p:nvPr/>
        </p:nvPicPr>
        <p:blipFill>
          <a:blip r:embed="rId2">
            <a:extLst>
              <a:ext uri="{28A0092B-C50C-407E-A947-70E740481C1C}">
                <a14:useLocalDpi xmlns:a14="http://schemas.microsoft.com/office/drawing/2010/main" val="0"/>
              </a:ext>
            </a:extLst>
          </a:blip>
          <a:srcRect r="4445"/>
          <a:stretch>
            <a:fillRect/>
          </a:stretch>
        </p:blipFill>
        <p:spPr bwMode="auto">
          <a:xfrm>
            <a:off x="-36513" y="0"/>
            <a:ext cx="918051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直接连接符 11"/>
          <p:cNvCxnSpPr/>
          <p:nvPr/>
        </p:nvCxnSpPr>
        <p:spPr>
          <a:xfrm>
            <a:off x="5375275" y="3789363"/>
            <a:ext cx="1727200" cy="0"/>
          </a:xfrm>
          <a:prstGeom prst="line">
            <a:avLst/>
          </a:prstGeom>
          <a:ln w="190500" cmpd="thickThi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12"/>
          <p:cNvCxnSpPr/>
          <p:nvPr/>
        </p:nvCxnSpPr>
        <p:spPr>
          <a:xfrm>
            <a:off x="1835150" y="3789363"/>
            <a:ext cx="1728788" cy="0"/>
          </a:xfrm>
          <a:prstGeom prst="line">
            <a:avLst/>
          </a:prstGeom>
          <a:ln w="190500" cmpd="thickThi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835696" y="2924944"/>
            <a:ext cx="5544616" cy="504056"/>
          </a:xfrm>
        </p:spPr>
        <p:txBody>
          <a:bodyPr anchor="t"/>
          <a:lstStyle>
            <a:lvl1pPr algn="ctr">
              <a:defRPr sz="4000" b="1" cap="all"/>
            </a:lvl1pPr>
          </a:lstStyle>
          <a:p>
            <a:r>
              <a:rPr lang="en-US" altLang="zh-CN"/>
              <a:t>Click to edit Master title style</a:t>
            </a:r>
            <a:endParaRPr lang="zh-CN" altLang="en-US" dirty="0"/>
          </a:p>
        </p:txBody>
      </p:sp>
      <p:sp>
        <p:nvSpPr>
          <p:cNvPr id="3" name="文本占位符 2"/>
          <p:cNvSpPr>
            <a:spLocks noGrp="1"/>
          </p:cNvSpPr>
          <p:nvPr>
            <p:ph type="body" idx="1"/>
          </p:nvPr>
        </p:nvSpPr>
        <p:spPr>
          <a:xfrm>
            <a:off x="1835696" y="3609020"/>
            <a:ext cx="5544616" cy="360040"/>
          </a:xfrm>
        </p:spPr>
        <p:txBody>
          <a:bodyPr anchor="b">
            <a:noAutofit/>
          </a:bodyPr>
          <a:lstStyle>
            <a:lvl1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sz="16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7" name="日期占位符 3"/>
          <p:cNvSpPr>
            <a:spLocks noGrp="1"/>
          </p:cNvSpPr>
          <p:nvPr>
            <p:ph type="dt" sz="half" idx="10"/>
          </p:nvPr>
        </p:nvSpPr>
        <p:spPr/>
        <p:txBody>
          <a:bodyPr/>
          <a:lstStyle>
            <a:lvl1pPr>
              <a:defRPr/>
            </a:lvl1pPr>
          </a:lstStyle>
          <a:p>
            <a:fld id="{1D8BD707-D9CF-40AE-B4C6-C98DA3205C09}" type="datetimeFigureOut">
              <a:rPr lang="en-US" smtClean="0"/>
              <a:pPr/>
              <a:t>1/27/2022</a:t>
            </a:fld>
            <a:endParaRPr lang="en-US"/>
          </a:p>
        </p:txBody>
      </p:sp>
      <p:sp>
        <p:nvSpPr>
          <p:cNvPr id="8" name="页脚占位符 4"/>
          <p:cNvSpPr>
            <a:spLocks noGrp="1"/>
          </p:cNvSpPr>
          <p:nvPr>
            <p:ph type="ftr" sz="quarter" idx="11"/>
          </p:nvPr>
        </p:nvSpPr>
        <p:spPr/>
        <p:txBody>
          <a:bodyPr/>
          <a:lstStyle>
            <a:lvl1pPr>
              <a:defRPr/>
            </a:lvl1pPr>
          </a:lstStyle>
          <a:p>
            <a:endParaRPr lang="en-US"/>
          </a:p>
        </p:txBody>
      </p:sp>
      <p:sp>
        <p:nvSpPr>
          <p:cNvPr id="9" name="灯片编号占位符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38279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日期占位符 3"/>
          <p:cNvSpPr>
            <a:spLocks noGrp="1"/>
          </p:cNvSpPr>
          <p:nvPr>
            <p:ph type="dt" sz="half" idx="10"/>
          </p:nvPr>
        </p:nvSpPr>
        <p:spPr/>
        <p:txBody>
          <a:bodyPr/>
          <a:lstStyle>
            <a:lvl1pPr>
              <a:defRPr/>
            </a:lvl1pPr>
          </a:lstStyle>
          <a:p>
            <a:fld id="{1D8BD707-D9CF-40AE-B4C6-C98DA3205C09}" type="datetimeFigureOut">
              <a:rPr lang="en-US" smtClean="0"/>
              <a:pPr/>
              <a:t>1/27/2022</a:t>
            </a:fld>
            <a:endParaRPr lang="en-US"/>
          </a:p>
        </p:txBody>
      </p:sp>
      <p:sp>
        <p:nvSpPr>
          <p:cNvPr id="6" name="页脚占位符 4"/>
          <p:cNvSpPr>
            <a:spLocks noGrp="1"/>
          </p:cNvSpPr>
          <p:nvPr>
            <p:ph type="ftr" sz="quarter" idx="11"/>
          </p:nvPr>
        </p:nvSpPr>
        <p:spPr/>
        <p:txBody>
          <a:bodyPr/>
          <a:lstStyle>
            <a:lvl1pPr>
              <a:defRPr/>
            </a:lvl1pPr>
          </a:lstStyle>
          <a:p>
            <a:endParaRPr lang="en-US"/>
          </a:p>
        </p:txBody>
      </p:sp>
      <p:sp>
        <p:nvSpPr>
          <p:cNvPr id="7" name="灯片编号占位符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1088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日期占位符 3"/>
          <p:cNvSpPr>
            <a:spLocks noGrp="1"/>
          </p:cNvSpPr>
          <p:nvPr>
            <p:ph type="dt" sz="half" idx="10"/>
          </p:nvPr>
        </p:nvSpPr>
        <p:spPr/>
        <p:txBody>
          <a:bodyPr/>
          <a:lstStyle>
            <a:lvl1pPr>
              <a:defRPr/>
            </a:lvl1pPr>
          </a:lstStyle>
          <a:p>
            <a:fld id="{1D8BD707-D9CF-40AE-B4C6-C98DA3205C09}" type="datetimeFigureOut">
              <a:rPr lang="en-US" smtClean="0"/>
              <a:pPr/>
              <a:t>1/27/2022</a:t>
            </a:fld>
            <a:endParaRPr lang="en-US"/>
          </a:p>
        </p:txBody>
      </p:sp>
      <p:sp>
        <p:nvSpPr>
          <p:cNvPr id="8" name="页脚占位符 4"/>
          <p:cNvSpPr>
            <a:spLocks noGrp="1"/>
          </p:cNvSpPr>
          <p:nvPr>
            <p:ph type="ftr" sz="quarter" idx="11"/>
          </p:nvPr>
        </p:nvSpPr>
        <p:spPr/>
        <p:txBody>
          <a:bodyPr/>
          <a:lstStyle>
            <a:lvl1pPr>
              <a:defRPr/>
            </a:lvl1pPr>
          </a:lstStyle>
          <a:p>
            <a:endParaRPr lang="en-US"/>
          </a:p>
        </p:txBody>
      </p:sp>
      <p:sp>
        <p:nvSpPr>
          <p:cNvPr id="9" name="灯片编号占位符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82838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3"/>
          <p:cNvSpPr>
            <a:spLocks noGrp="1"/>
          </p:cNvSpPr>
          <p:nvPr>
            <p:ph type="dt" sz="half" idx="10"/>
          </p:nvPr>
        </p:nvSpPr>
        <p:spPr/>
        <p:txBody>
          <a:bodyPr/>
          <a:lstStyle>
            <a:lvl1pPr>
              <a:defRPr/>
            </a:lvl1pPr>
          </a:lstStyle>
          <a:p>
            <a:fld id="{1D8BD707-D9CF-40AE-B4C6-C98DA3205C09}" type="datetimeFigureOut">
              <a:rPr lang="en-US" smtClean="0"/>
              <a:pPr/>
              <a:t>1/27/2022</a:t>
            </a:fld>
            <a:endParaRPr lang="en-US"/>
          </a:p>
        </p:txBody>
      </p:sp>
      <p:sp>
        <p:nvSpPr>
          <p:cNvPr id="4" name="页脚占位符 4"/>
          <p:cNvSpPr>
            <a:spLocks noGrp="1"/>
          </p:cNvSpPr>
          <p:nvPr>
            <p:ph type="ftr" sz="quarter" idx="11"/>
          </p:nvPr>
        </p:nvSpPr>
        <p:spPr/>
        <p:txBody>
          <a:bodyPr/>
          <a:lstStyle>
            <a:lvl1pPr>
              <a:defRPr/>
            </a:lvl1pPr>
          </a:lstStyle>
          <a:p>
            <a:endParaRPr lang="en-US"/>
          </a:p>
        </p:txBody>
      </p:sp>
      <p:sp>
        <p:nvSpPr>
          <p:cNvPr id="5" name="灯片编号占位符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714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1D8BD707-D9CF-40AE-B4C6-C98DA3205C09}" type="datetimeFigureOut">
              <a:rPr lang="en-US" smtClean="0"/>
              <a:pPr/>
              <a:t>1/27/2022</a:t>
            </a:fld>
            <a:endParaRPr lang="en-US"/>
          </a:p>
        </p:txBody>
      </p:sp>
      <p:sp>
        <p:nvSpPr>
          <p:cNvPr id="3" name="页脚占位符 4"/>
          <p:cNvSpPr>
            <a:spLocks noGrp="1"/>
          </p:cNvSpPr>
          <p:nvPr>
            <p:ph type="ftr" sz="quarter" idx="11"/>
          </p:nvPr>
        </p:nvSpPr>
        <p:spPr/>
        <p:txBody>
          <a:bodyPr/>
          <a:lstStyle>
            <a:lvl1pPr>
              <a:defRPr/>
            </a:lvl1pPr>
          </a:lstStyle>
          <a:p>
            <a:endParaRPr lang="en-US"/>
          </a:p>
        </p:txBody>
      </p:sp>
      <p:sp>
        <p:nvSpPr>
          <p:cNvPr id="4" name="灯片编号占位符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287974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日期占位符 3"/>
          <p:cNvSpPr>
            <a:spLocks noGrp="1"/>
          </p:cNvSpPr>
          <p:nvPr>
            <p:ph type="dt" sz="half" idx="10"/>
          </p:nvPr>
        </p:nvSpPr>
        <p:spPr/>
        <p:txBody>
          <a:bodyPr/>
          <a:lstStyle>
            <a:lvl1pPr>
              <a:defRPr/>
            </a:lvl1pPr>
          </a:lstStyle>
          <a:p>
            <a:fld id="{1D8BD707-D9CF-40AE-B4C6-C98DA3205C09}" type="datetimeFigureOut">
              <a:rPr lang="en-US" smtClean="0"/>
              <a:pPr/>
              <a:t>1/27/2022</a:t>
            </a:fld>
            <a:endParaRPr lang="en-US"/>
          </a:p>
        </p:txBody>
      </p:sp>
      <p:sp>
        <p:nvSpPr>
          <p:cNvPr id="6" name="页脚占位符 4"/>
          <p:cNvSpPr>
            <a:spLocks noGrp="1"/>
          </p:cNvSpPr>
          <p:nvPr>
            <p:ph type="ftr" sz="quarter" idx="11"/>
          </p:nvPr>
        </p:nvSpPr>
        <p:spPr/>
        <p:txBody>
          <a:bodyPr/>
          <a:lstStyle>
            <a:lvl1pPr>
              <a:defRPr/>
            </a:lvl1pPr>
          </a:lstStyle>
          <a:p>
            <a:endParaRPr lang="en-US"/>
          </a:p>
        </p:txBody>
      </p:sp>
      <p:sp>
        <p:nvSpPr>
          <p:cNvPr id="7" name="灯片编号占位符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2942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日期占位符 3"/>
          <p:cNvSpPr>
            <a:spLocks noGrp="1"/>
          </p:cNvSpPr>
          <p:nvPr>
            <p:ph type="dt" sz="half" idx="10"/>
          </p:nvPr>
        </p:nvSpPr>
        <p:spPr/>
        <p:txBody>
          <a:bodyPr/>
          <a:lstStyle>
            <a:lvl1pPr>
              <a:defRPr/>
            </a:lvl1pPr>
          </a:lstStyle>
          <a:p>
            <a:fld id="{1D8BD707-D9CF-40AE-B4C6-C98DA3205C09}" type="datetimeFigureOut">
              <a:rPr lang="en-US" smtClean="0"/>
              <a:pPr/>
              <a:t>1/27/2022</a:t>
            </a:fld>
            <a:endParaRPr lang="en-US"/>
          </a:p>
        </p:txBody>
      </p:sp>
      <p:sp>
        <p:nvSpPr>
          <p:cNvPr id="6" name="页脚占位符 4"/>
          <p:cNvSpPr>
            <a:spLocks noGrp="1"/>
          </p:cNvSpPr>
          <p:nvPr>
            <p:ph type="ftr" sz="quarter" idx="11"/>
          </p:nvPr>
        </p:nvSpPr>
        <p:spPr/>
        <p:txBody>
          <a:bodyPr/>
          <a:lstStyle>
            <a:lvl1pPr>
              <a:defRPr/>
            </a:lvl1pPr>
          </a:lstStyle>
          <a:p>
            <a:endParaRPr lang="en-US"/>
          </a:p>
        </p:txBody>
      </p:sp>
      <p:sp>
        <p:nvSpPr>
          <p:cNvPr id="7" name="灯片编号占位符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50638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6"/>
          <p:cNvPicPr>
            <a:picLocks noChangeAspect="1"/>
          </p:cNvPicPr>
          <p:nvPr/>
        </p:nvPicPr>
        <p:blipFill>
          <a:blip r:embed="rId13">
            <a:extLst>
              <a:ext uri="{28A0092B-C50C-407E-A947-70E740481C1C}">
                <a14:useLocalDpi xmlns:a14="http://schemas.microsoft.com/office/drawing/2010/main" val="0"/>
              </a:ext>
            </a:extLst>
          </a:blip>
          <a:srcRect r="-5415"/>
          <a:stretch>
            <a:fillRect/>
          </a:stretch>
        </p:blipFill>
        <p:spPr bwMode="auto">
          <a:xfrm>
            <a:off x="0" y="0"/>
            <a:ext cx="9625013" cy="686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7" name="图片 7"/>
          <p:cNvPicPr>
            <a:picLocks noChangeAspect="1"/>
          </p:cNvPicPr>
          <p:nvPr/>
        </p:nvPicPr>
        <p:blipFill>
          <a:blip r:embed="rId14">
            <a:extLst>
              <a:ext uri="{28A0092B-C50C-407E-A947-70E740481C1C}">
                <a14:useLocalDpi xmlns:a14="http://schemas.microsoft.com/office/drawing/2010/main" val="0"/>
              </a:ext>
            </a:extLst>
          </a:blip>
          <a:srcRect r="24072" b="6601"/>
          <a:stretch>
            <a:fillRect/>
          </a:stretch>
        </p:blipFill>
        <p:spPr bwMode="auto">
          <a:xfrm>
            <a:off x="8356600" y="5989638"/>
            <a:ext cx="774700" cy="868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8" name="标题占位符 1"/>
          <p:cNvSpPr>
            <a:spLocks noGrp="1"/>
          </p:cNvSpPr>
          <p:nvPr>
            <p:ph type="title"/>
          </p:nvPr>
        </p:nvSpPr>
        <p:spPr bwMode="auto">
          <a:xfrm>
            <a:off x="1547813" y="44450"/>
            <a:ext cx="63373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文本占位符 2"/>
          <p:cNvSpPr>
            <a:spLocks noGrp="1"/>
          </p:cNvSpPr>
          <p:nvPr>
            <p:ph type="body" idx="1"/>
          </p:nvPr>
        </p:nvSpPr>
        <p:spPr bwMode="auto">
          <a:xfrm>
            <a:off x="457200" y="836613"/>
            <a:ext cx="8286750" cy="5761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fld id="{1D8BD707-D9CF-40AE-B4C6-C98DA3205C09}" type="datetimeFigureOut">
              <a:rPr lang="en-US" smtClean="0"/>
              <a:pPr/>
              <a:t>1/27/2022</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fld id="{B6F15528-21DE-4FAA-801E-634DDDAF4B2B}" type="slidenum">
              <a:rPr lang="en-US" smtClean="0"/>
              <a:pPr/>
              <a:t>‹#›</a:t>
            </a:fld>
            <a:endParaRPr lang="en-US"/>
          </a:p>
        </p:txBody>
      </p:sp>
      <p:cxnSp>
        <p:nvCxnSpPr>
          <p:cNvPr id="10" name="直接连接符 9"/>
          <p:cNvCxnSpPr/>
          <p:nvPr/>
        </p:nvCxnSpPr>
        <p:spPr>
          <a:xfrm>
            <a:off x="0" y="333375"/>
            <a:ext cx="1476375" cy="0"/>
          </a:xfrm>
          <a:prstGeom prst="line">
            <a:avLst/>
          </a:prstGeom>
          <a:ln w="190500" cmpd="thickThi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rtl="0" eaLnBrk="1" fontAlgn="base" hangingPunct="1">
        <a:spcBef>
          <a:spcPct val="0"/>
        </a:spcBef>
        <a:spcAft>
          <a:spcPct val="0"/>
        </a:spcAft>
        <a:defRPr sz="2800" kern="1200">
          <a:solidFill>
            <a:schemeClr val="accent1"/>
          </a:solidFill>
          <a:latin typeface="+mj-lt"/>
          <a:ea typeface="+mj-ea"/>
          <a:cs typeface="+mj-cs"/>
        </a:defRPr>
      </a:lvl1pPr>
      <a:lvl2pPr algn="l" rtl="0" eaLnBrk="1" fontAlgn="base" hangingPunct="1">
        <a:spcBef>
          <a:spcPct val="0"/>
        </a:spcBef>
        <a:spcAft>
          <a:spcPct val="0"/>
        </a:spcAft>
        <a:defRPr sz="2800">
          <a:solidFill>
            <a:schemeClr val="accent1"/>
          </a:solidFill>
          <a:latin typeface="Adobe Caslon Pro Bold" pitchFamily="18" charset="0"/>
          <a:ea typeface="幼圆" pitchFamily="49" charset="-122"/>
        </a:defRPr>
      </a:lvl2pPr>
      <a:lvl3pPr algn="l" rtl="0" eaLnBrk="1" fontAlgn="base" hangingPunct="1">
        <a:spcBef>
          <a:spcPct val="0"/>
        </a:spcBef>
        <a:spcAft>
          <a:spcPct val="0"/>
        </a:spcAft>
        <a:defRPr sz="2800">
          <a:solidFill>
            <a:schemeClr val="accent1"/>
          </a:solidFill>
          <a:latin typeface="Adobe Caslon Pro Bold" pitchFamily="18" charset="0"/>
          <a:ea typeface="幼圆" pitchFamily="49" charset="-122"/>
        </a:defRPr>
      </a:lvl3pPr>
      <a:lvl4pPr algn="l" rtl="0" eaLnBrk="1" fontAlgn="base" hangingPunct="1">
        <a:spcBef>
          <a:spcPct val="0"/>
        </a:spcBef>
        <a:spcAft>
          <a:spcPct val="0"/>
        </a:spcAft>
        <a:defRPr sz="2800">
          <a:solidFill>
            <a:schemeClr val="accent1"/>
          </a:solidFill>
          <a:latin typeface="Adobe Caslon Pro Bold" pitchFamily="18" charset="0"/>
          <a:ea typeface="幼圆" pitchFamily="49" charset="-122"/>
        </a:defRPr>
      </a:lvl4pPr>
      <a:lvl5pPr algn="l" rtl="0" eaLnBrk="1" fontAlgn="base" hangingPunct="1">
        <a:spcBef>
          <a:spcPct val="0"/>
        </a:spcBef>
        <a:spcAft>
          <a:spcPct val="0"/>
        </a:spcAft>
        <a:defRPr sz="2800">
          <a:solidFill>
            <a:schemeClr val="accent1"/>
          </a:solidFill>
          <a:latin typeface="Adobe Caslon Pro Bold" pitchFamily="18" charset="0"/>
          <a:ea typeface="幼圆" pitchFamily="49" charset="-122"/>
        </a:defRPr>
      </a:lvl5pPr>
      <a:lvl6pPr marL="457200" algn="l" rtl="0" eaLnBrk="1" fontAlgn="base" hangingPunct="1">
        <a:spcBef>
          <a:spcPct val="0"/>
        </a:spcBef>
        <a:spcAft>
          <a:spcPct val="0"/>
        </a:spcAft>
        <a:defRPr sz="2800">
          <a:solidFill>
            <a:schemeClr val="accent1"/>
          </a:solidFill>
          <a:latin typeface="Adobe Caslon Pro Bold" pitchFamily="18" charset="0"/>
          <a:ea typeface="幼圆" pitchFamily="49" charset="-122"/>
        </a:defRPr>
      </a:lvl6pPr>
      <a:lvl7pPr marL="914400" algn="l" rtl="0" eaLnBrk="1" fontAlgn="base" hangingPunct="1">
        <a:spcBef>
          <a:spcPct val="0"/>
        </a:spcBef>
        <a:spcAft>
          <a:spcPct val="0"/>
        </a:spcAft>
        <a:defRPr sz="2800">
          <a:solidFill>
            <a:schemeClr val="accent1"/>
          </a:solidFill>
          <a:latin typeface="Adobe Caslon Pro Bold" pitchFamily="18" charset="0"/>
          <a:ea typeface="幼圆" pitchFamily="49" charset="-122"/>
        </a:defRPr>
      </a:lvl7pPr>
      <a:lvl8pPr marL="1371600" algn="l" rtl="0" eaLnBrk="1" fontAlgn="base" hangingPunct="1">
        <a:spcBef>
          <a:spcPct val="0"/>
        </a:spcBef>
        <a:spcAft>
          <a:spcPct val="0"/>
        </a:spcAft>
        <a:defRPr sz="2800">
          <a:solidFill>
            <a:schemeClr val="accent1"/>
          </a:solidFill>
          <a:latin typeface="Adobe Caslon Pro Bold" pitchFamily="18" charset="0"/>
          <a:ea typeface="幼圆" pitchFamily="49" charset="-122"/>
        </a:defRPr>
      </a:lvl8pPr>
      <a:lvl9pPr marL="1828800" algn="l" rtl="0" eaLnBrk="1" fontAlgn="base" hangingPunct="1">
        <a:spcBef>
          <a:spcPct val="0"/>
        </a:spcBef>
        <a:spcAft>
          <a:spcPct val="0"/>
        </a:spcAft>
        <a:defRPr sz="2800">
          <a:solidFill>
            <a:schemeClr val="accent1"/>
          </a:solidFill>
          <a:latin typeface="Adobe Caslon Pro Bold" pitchFamily="18" charset="0"/>
          <a:ea typeface="幼圆" pitchFamily="49" charset="-122"/>
        </a:defRPr>
      </a:lvl9pPr>
    </p:titleStyle>
    <p:bodyStyle>
      <a:lvl1pPr marL="342900" indent="-342900" algn="l" rtl="0" eaLnBrk="1" fontAlgn="base" hangingPunct="1">
        <a:spcBef>
          <a:spcPct val="20000"/>
        </a:spcBef>
        <a:spcAft>
          <a:spcPct val="0"/>
        </a:spcAft>
        <a:buFont typeface="Arial" charset="0"/>
        <a:buChar char="•"/>
        <a:defRPr sz="14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12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1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9APO9_yNbc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heguardian.com/australia-news/2019/feb/01/political-donations-plunge-to-167m-down-from-average-25m-a-year" TargetMode="External"/><Relationship Id="rId2" Type="http://schemas.openxmlformats.org/officeDocument/2006/relationships/hyperlink" Target="https://www.youtube.com/watch?v=6OiBS6pNDHA&amp;t=28s&amp;ab_channel=MONOK" TargetMode="External"/><Relationship Id="rId1" Type="http://schemas.openxmlformats.org/officeDocument/2006/relationships/slideLayout" Target="../slideLayouts/slideLayout2.xml"/><Relationship Id="rId4" Type="http://schemas.openxmlformats.org/officeDocument/2006/relationships/hyperlink" Target="https://www.youtube.com/watch?v=bmqd9nYH5Fw&amp;ab_channel=FoxBusines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www.scmp.com/sites/default/files/styles/980w/public/2012/09/14/69bad9e5c3effff391a9a30e05c46190.jpg"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87737"/>
            <a:ext cx="8153400" cy="1731982"/>
          </a:xfrm>
        </p:spPr>
        <p:txBody>
          <a:bodyPr/>
          <a:lstStyle/>
          <a:p>
            <a:r>
              <a:rPr lang="en-US" sz="4400" dirty="0"/>
              <a:t>New Media and Empowerment</a:t>
            </a:r>
          </a:p>
        </p:txBody>
      </p:sp>
      <p:sp>
        <p:nvSpPr>
          <p:cNvPr id="3" name="Subtitle 2"/>
          <p:cNvSpPr>
            <a:spLocks noGrp="1"/>
          </p:cNvSpPr>
          <p:nvPr>
            <p:ph type="subTitle" idx="1"/>
          </p:nvPr>
        </p:nvSpPr>
        <p:spPr/>
        <p:txBody>
          <a:bodyPr/>
          <a:lstStyle/>
          <a:p>
            <a:r>
              <a:rPr lang="en-US" sz="2400" dirty="0"/>
              <a:t>Dr. Nancy Dai</a:t>
            </a:r>
          </a:p>
          <a:p>
            <a:r>
              <a:rPr lang="en-US" sz="2400" dirty="0"/>
              <a:t>Department of Media and Communication</a:t>
            </a:r>
          </a:p>
        </p:txBody>
      </p:sp>
    </p:spTree>
    <p:extLst>
      <p:ext uri="{BB962C8B-B14F-4D97-AF65-F5344CB8AC3E}">
        <p14:creationId xmlns:p14="http://schemas.microsoft.com/office/powerpoint/2010/main" val="246456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762000"/>
            <a:ext cx="8458200" cy="5632311"/>
          </a:xfrm>
          <a:prstGeom prst="rect">
            <a:avLst/>
          </a:prstGeom>
        </p:spPr>
        <p:txBody>
          <a:bodyPr wrap="square">
            <a:spAutoFit/>
          </a:bodyPr>
          <a:lstStyle/>
          <a:p>
            <a:pPr algn="ctr"/>
            <a:endParaRPr lang="en-US" altLang="zh-TW" sz="2800" dirty="0">
              <a:latin typeface="Times New Roman" pitchFamily="18" charset="0"/>
              <a:cs typeface="Times New Roman" pitchFamily="18" charset="0"/>
            </a:endParaRPr>
          </a:p>
          <a:p>
            <a:pPr algn="ctr"/>
            <a:endParaRPr lang="en-US" altLang="zh-TW" sz="2800" dirty="0">
              <a:latin typeface="Times New Roman" pitchFamily="18" charset="0"/>
              <a:cs typeface="Times New Roman" pitchFamily="18" charset="0"/>
            </a:endParaRPr>
          </a:p>
          <a:p>
            <a:pPr algn="ctr"/>
            <a:endParaRPr lang="en-US" altLang="zh-TW" sz="2800" dirty="0">
              <a:latin typeface="Times New Roman" pitchFamily="18" charset="0"/>
              <a:cs typeface="Times New Roman" pitchFamily="18" charset="0"/>
            </a:endParaRPr>
          </a:p>
          <a:p>
            <a:pPr algn="ctr"/>
            <a:r>
              <a:rPr lang="en-US" altLang="zh-TW" sz="2800" dirty="0">
                <a:latin typeface="Times New Roman" pitchFamily="18" charset="0"/>
                <a:cs typeface="Times New Roman" pitchFamily="18" charset="0"/>
              </a:rPr>
              <a:t>Many </a:t>
            </a:r>
            <a:r>
              <a:rPr lang="en-US" altLang="zh-TW" sz="2800" i="1" dirty="0">
                <a:latin typeface="Times New Roman" pitchFamily="18" charset="0"/>
                <a:cs typeface="Times New Roman" pitchFamily="18" charset="0"/>
              </a:rPr>
              <a:t>private media accounts (e.g., weblogs) openly challenge institutional or professional journalism by </a:t>
            </a:r>
            <a:r>
              <a:rPr lang="en-US" altLang="zh-TW" sz="2800" dirty="0">
                <a:latin typeface="Times New Roman" pitchFamily="18" charset="0"/>
                <a:cs typeface="Times New Roman" pitchFamily="18" charset="0"/>
              </a:rPr>
              <a:t>offering either competing or complementary</a:t>
            </a:r>
            <a:r>
              <a:rPr lang="zh-CN" altLang="en-US" sz="2800" dirty="0">
                <a:latin typeface="Times New Roman" pitchFamily="18" charset="0"/>
                <a:cs typeface="Times New Roman" pitchFamily="18" charset="0"/>
              </a:rPr>
              <a:t>（補充性的）</a:t>
            </a:r>
            <a:r>
              <a:rPr lang="en-US" altLang="zh-TW" sz="2800" dirty="0">
                <a:latin typeface="Times New Roman" pitchFamily="18" charset="0"/>
                <a:cs typeface="Times New Roman" pitchFamily="18" charset="0"/>
              </a:rPr>
              <a:t> information [and commentary</a:t>
            </a:r>
            <a:r>
              <a:rPr lang="zh-CN" altLang="en-US" sz="2800" dirty="0">
                <a:latin typeface="Times New Roman" pitchFamily="18" charset="0"/>
                <a:cs typeface="Times New Roman" pitchFamily="18" charset="0"/>
              </a:rPr>
              <a:t>（評論文章）</a:t>
            </a:r>
            <a:r>
              <a:rPr lang="en-US" altLang="zh-TW" sz="2800" dirty="0">
                <a:latin typeface="Times New Roman" pitchFamily="18" charset="0"/>
                <a:cs typeface="Times New Roman" pitchFamily="18" charset="0"/>
              </a:rPr>
              <a:t>] about news and current affairs. </a:t>
            </a:r>
          </a:p>
          <a:p>
            <a:pPr algn="ctr"/>
            <a:endParaRPr lang="en-US" altLang="zh-TW" sz="2800" dirty="0">
              <a:latin typeface="Times New Roman" pitchFamily="18" charset="0"/>
              <a:cs typeface="Times New Roman" pitchFamily="18" charset="0"/>
            </a:endParaRPr>
          </a:p>
          <a:p>
            <a:pPr algn="ctr"/>
            <a:endParaRPr lang="en-US" altLang="zh-TW" sz="2800" dirty="0">
              <a:latin typeface="Times New Roman" pitchFamily="18" charset="0"/>
              <a:cs typeface="Times New Roman" pitchFamily="18" charset="0"/>
            </a:endParaRPr>
          </a:p>
          <a:p>
            <a:pPr algn="ctr"/>
            <a:endParaRPr lang="en-US" altLang="zh-TW" sz="2800" dirty="0">
              <a:latin typeface="Times New Roman" pitchFamily="18" charset="0"/>
              <a:cs typeface="Times New Roman" pitchFamily="18" charset="0"/>
            </a:endParaRPr>
          </a:p>
          <a:p>
            <a:pPr algn="r"/>
            <a:endParaRPr lang="en-US" altLang="zh-TW" sz="2800" dirty="0">
              <a:latin typeface="Times New Roman" pitchFamily="18" charset="0"/>
              <a:cs typeface="Times New Roman" pitchFamily="18" charset="0"/>
            </a:endParaRPr>
          </a:p>
          <a:p>
            <a:pPr algn="r"/>
            <a:r>
              <a:rPr lang="en-US" altLang="zh-TW" sz="2400" dirty="0">
                <a:latin typeface="Times New Roman" pitchFamily="18" charset="0"/>
                <a:cs typeface="Times New Roman" pitchFamily="18" charset="0"/>
              </a:rPr>
              <a:t>Domingo &amp; </a:t>
            </a:r>
            <a:r>
              <a:rPr lang="en-US" altLang="zh-TW" sz="2400" dirty="0" err="1">
                <a:latin typeface="Times New Roman" pitchFamily="18" charset="0"/>
                <a:cs typeface="Times New Roman" pitchFamily="18" charset="0"/>
              </a:rPr>
              <a:t>Heinonen</a:t>
            </a:r>
            <a:r>
              <a:rPr lang="en-US" altLang="zh-TW" sz="2400" dirty="0">
                <a:latin typeface="Times New Roman" pitchFamily="18" charset="0"/>
                <a:cs typeface="Times New Roman" pitchFamily="18" charset="0"/>
              </a:rPr>
              <a:t> (2008)</a:t>
            </a:r>
            <a:endParaRPr lang="zh-TW"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700165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676400"/>
            <a:ext cx="8001000" cy="4572000"/>
          </a:xfrm>
        </p:spPr>
        <p:txBody>
          <a:bodyPr>
            <a:normAutofit fontScale="92500"/>
          </a:bodyPr>
          <a:lstStyle/>
          <a:p>
            <a:pPr>
              <a:buSzPct val="60000"/>
              <a:buFont typeface="Wingdings" pitchFamily="2" charset="2"/>
              <a:buChar char="n"/>
            </a:pPr>
            <a:r>
              <a:rPr lang="en-US" sz="2800" dirty="0">
                <a:latin typeface="Times New Roman" pitchFamily="18" charset="0"/>
                <a:cs typeface="Times New Roman" pitchFamily="18" charset="0"/>
              </a:rPr>
              <a:t>A sort of diary, popular since 1999 when blogger.com was launched by </a:t>
            </a:r>
            <a:r>
              <a:rPr lang="en-US" sz="2800" dirty="0" err="1">
                <a:latin typeface="Times New Roman" pitchFamily="18" charset="0"/>
                <a:cs typeface="Times New Roman" pitchFamily="18" charset="0"/>
              </a:rPr>
              <a:t>Pyra</a:t>
            </a:r>
            <a:r>
              <a:rPr lang="en-US" sz="2800" dirty="0">
                <a:latin typeface="Times New Roman" pitchFamily="18" charset="0"/>
                <a:cs typeface="Times New Roman" pitchFamily="18" charset="0"/>
              </a:rPr>
              <a:t> labs</a:t>
            </a:r>
          </a:p>
          <a:p>
            <a:pPr marL="0" indent="0">
              <a:buSzPct val="60000"/>
              <a:buNone/>
            </a:pPr>
            <a:endParaRPr lang="en-US" sz="2800" dirty="0">
              <a:latin typeface="Times New Roman" pitchFamily="18" charset="0"/>
              <a:cs typeface="Times New Roman" pitchFamily="18" charset="0"/>
            </a:endParaRPr>
          </a:p>
          <a:p>
            <a:pPr>
              <a:buSzPct val="60000"/>
              <a:buFont typeface="Wingdings" pitchFamily="2" charset="2"/>
              <a:buChar char="n"/>
            </a:pPr>
            <a:r>
              <a:rPr lang="en-US" sz="2800" dirty="0">
                <a:latin typeface="Times New Roman" pitchFamily="18" charset="0"/>
                <a:cs typeface="Times New Roman" pitchFamily="18" charset="0"/>
              </a:rPr>
              <a:t>Usually maintained by an individual with regular entries (chronologically ordered</a:t>
            </a:r>
            <a:r>
              <a:rPr lang="zh-CN" altLang="en-US" sz="2800" dirty="0">
                <a:latin typeface="Times New Roman" pitchFamily="18" charset="0"/>
                <a:cs typeface="Times New Roman" pitchFamily="18" charset="0"/>
              </a:rPr>
              <a:t>按時間順序排列</a:t>
            </a:r>
            <a:r>
              <a:rPr lang="en-US" sz="2800" dirty="0">
                <a:latin typeface="Times New Roman" pitchFamily="18" charset="0"/>
                <a:cs typeface="Times New Roman" pitchFamily="18" charset="0"/>
              </a:rPr>
              <a:t>) of commentary, descriptions of events, or other material</a:t>
            </a:r>
          </a:p>
          <a:p>
            <a:pPr>
              <a:buSzPct val="60000"/>
              <a:buFont typeface="Wingdings" pitchFamily="2" charset="2"/>
              <a:buChar char="n"/>
            </a:pPr>
            <a:endParaRPr lang="en-US" sz="2800" dirty="0">
              <a:latin typeface="Times New Roman" pitchFamily="18" charset="0"/>
              <a:cs typeface="Times New Roman" pitchFamily="18" charset="0"/>
            </a:endParaRPr>
          </a:p>
          <a:p>
            <a:pPr>
              <a:buSzPct val="60000"/>
              <a:buFont typeface="Wingdings" pitchFamily="2" charset="2"/>
              <a:buChar char="n"/>
            </a:pPr>
            <a:r>
              <a:rPr lang="en-US" sz="2800" dirty="0">
                <a:latin typeface="Times New Roman" pitchFamily="18" charset="0"/>
                <a:cs typeface="Times New Roman" pitchFamily="18" charset="0"/>
              </a:rPr>
              <a:t>Micro-blog: smaller in both actual and aggregate</a:t>
            </a:r>
            <a:r>
              <a:rPr lang="zh-CN" altLang="en-US" sz="2800" dirty="0">
                <a:latin typeface="Times New Roman" pitchFamily="18" charset="0"/>
                <a:cs typeface="Times New Roman" pitchFamily="18" charset="0"/>
              </a:rPr>
              <a:t>（匯總）</a:t>
            </a:r>
            <a:r>
              <a:rPr lang="en-US" sz="2800" dirty="0">
                <a:latin typeface="Times New Roman" pitchFamily="18" charset="0"/>
                <a:cs typeface="Times New Roman" pitchFamily="18" charset="0"/>
              </a:rPr>
              <a:t> file size, allowing exchanging small elements in a faster manner</a:t>
            </a:r>
          </a:p>
          <a:p>
            <a:endParaRPr lang="en-US" dirty="0"/>
          </a:p>
          <a:p>
            <a:endParaRPr lang="en-US" dirty="0"/>
          </a:p>
        </p:txBody>
      </p:sp>
      <p:cxnSp>
        <p:nvCxnSpPr>
          <p:cNvPr id="4" name="Straight Connector 3"/>
          <p:cNvCxnSpPr/>
          <p:nvPr/>
        </p:nvCxnSpPr>
        <p:spPr>
          <a:xfrm>
            <a:off x="533400" y="1371600"/>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2"/>
          <p:cNvSpPr>
            <a:spLocks noGrp="1"/>
          </p:cNvSpPr>
          <p:nvPr>
            <p:ph type="title"/>
          </p:nvPr>
        </p:nvSpPr>
        <p:spPr>
          <a:xfrm>
            <a:off x="457200" y="274638"/>
            <a:ext cx="8229600" cy="1143000"/>
          </a:xfrm>
        </p:spPr>
        <p:txBody>
          <a:bodyPr>
            <a:normAutofit/>
          </a:bodyPr>
          <a:lstStyle/>
          <a:p>
            <a:pPr algn="l"/>
            <a:r>
              <a:rPr lang="en-US" sz="4000" dirty="0">
                <a:latin typeface="Times New Roman" pitchFamily="18" charset="0"/>
                <a:cs typeface="Times New Roman" pitchFamily="18" charset="0"/>
              </a:rPr>
              <a:t>What is blogging?</a:t>
            </a:r>
          </a:p>
        </p:txBody>
      </p:sp>
    </p:spTree>
    <p:extLst>
      <p:ext uri="{BB962C8B-B14F-4D97-AF65-F5344CB8AC3E}">
        <p14:creationId xmlns:p14="http://schemas.microsoft.com/office/powerpoint/2010/main" val="341525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76400"/>
            <a:ext cx="8001000" cy="4648200"/>
          </a:xfrm>
        </p:spPr>
        <p:txBody>
          <a:bodyPr>
            <a:normAutofit/>
          </a:bodyPr>
          <a:lstStyle/>
          <a:p>
            <a:pPr>
              <a:buSzPct val="60000"/>
              <a:buFont typeface="Wingdings" pitchFamily="2" charset="2"/>
              <a:buChar char="n"/>
            </a:pPr>
            <a:r>
              <a:rPr lang="en-US" sz="2800" b="1" dirty="0">
                <a:latin typeface="Times New Roman" pitchFamily="18" charset="0"/>
                <a:cs typeface="Times New Roman" pitchFamily="18" charset="0"/>
              </a:rPr>
              <a:t>Interactive</a:t>
            </a:r>
            <a:r>
              <a:rPr lang="en-US" sz="2800" dirty="0">
                <a:latin typeface="Times New Roman" pitchFamily="18" charset="0"/>
                <a:cs typeface="Times New Roman" pitchFamily="18" charset="0"/>
              </a:rPr>
              <a:t> format, allowing visitors to leave comments and even message each other via widgets</a:t>
            </a:r>
          </a:p>
          <a:p>
            <a:pPr>
              <a:buSzPct val="60000"/>
              <a:buFont typeface="Wingdings" pitchFamily="2" charset="2"/>
              <a:buChar char="n"/>
            </a:pPr>
            <a:r>
              <a:rPr lang="en-US" sz="2800" dirty="0">
                <a:latin typeface="Times New Roman" pitchFamily="18" charset="0"/>
                <a:cs typeface="Times New Roman" pitchFamily="18" charset="0"/>
              </a:rPr>
              <a:t>Text, hypertext</a:t>
            </a:r>
            <a:r>
              <a:rPr lang="zh-CN" altLang="en-US" sz="2800" dirty="0">
                <a:latin typeface="Times New Roman" pitchFamily="18" charset="0"/>
                <a:cs typeface="Times New Roman" pitchFamily="18" charset="0"/>
              </a:rPr>
              <a:t>（超文本）</a:t>
            </a:r>
            <a:r>
              <a:rPr lang="en-US" sz="2800" dirty="0">
                <a:latin typeface="Times New Roman" pitchFamily="18" charset="0"/>
                <a:cs typeface="Times New Roman" pitchFamily="18" charset="0"/>
              </a:rPr>
              <a:t>, images, and links (to other webpages and to video, audio and other files)</a:t>
            </a:r>
          </a:p>
          <a:p>
            <a:pPr>
              <a:buSzPct val="60000"/>
              <a:buFont typeface="Wingdings" pitchFamily="2" charset="2"/>
              <a:buChar char="n"/>
            </a:pPr>
            <a:r>
              <a:rPr lang="en-US" sz="2800" dirty="0">
                <a:latin typeface="Times New Roman" pitchFamily="18" charset="0"/>
                <a:cs typeface="Times New Roman" pitchFamily="18" charset="0"/>
              </a:rPr>
              <a:t>Blogging sites offer users choices</a:t>
            </a:r>
          </a:p>
          <a:p>
            <a:pPr>
              <a:buSzPct val="60000"/>
              <a:buNone/>
            </a:pPr>
            <a:r>
              <a:rPr lang="en-US" sz="2800" dirty="0">
                <a:latin typeface="Times New Roman" pitchFamily="18" charset="0"/>
                <a:cs typeface="Times New Roman" pitchFamily="18" charset="0"/>
              </a:rPr>
              <a:t>    of templates</a:t>
            </a:r>
            <a:r>
              <a:rPr lang="zh-CN" altLang="en-US" sz="2400" dirty="0">
                <a:latin typeface="Times New Roman" pitchFamily="18" charset="0"/>
                <a:cs typeface="Times New Roman" pitchFamily="18" charset="0"/>
              </a:rPr>
              <a:t>（模板）</a:t>
            </a:r>
            <a:r>
              <a:rPr lang="en-US" sz="2800" dirty="0">
                <a:latin typeface="Times New Roman" pitchFamily="18" charset="0"/>
                <a:cs typeface="Times New Roman" pitchFamily="18" charset="0"/>
              </a:rPr>
              <a:t>, easy and fast registration</a:t>
            </a:r>
          </a:p>
          <a:p>
            <a:pPr>
              <a:buSzPct val="60000"/>
              <a:buFont typeface="Wingdings" pitchFamily="2" charset="2"/>
              <a:buChar char="n"/>
            </a:pPr>
            <a:r>
              <a:rPr lang="en-US" sz="2800" dirty="0">
                <a:latin typeface="Times New Roman" pitchFamily="18" charset="0"/>
                <a:cs typeface="Times New Roman" pitchFamily="18" charset="0"/>
              </a:rPr>
              <a:t>Free hosting and free domain</a:t>
            </a:r>
          </a:p>
          <a:p>
            <a:endParaRPr lang="en-US" dirty="0"/>
          </a:p>
        </p:txBody>
      </p:sp>
      <p:pic>
        <p:nvPicPr>
          <p:cNvPr id="3074" name="Picture 2" descr="http://mrhonner.files.wordpress.com/2011/04/blog-sit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4438952"/>
            <a:ext cx="2667000" cy="241904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itle 2"/>
          <p:cNvSpPr>
            <a:spLocks noGrp="1"/>
          </p:cNvSpPr>
          <p:nvPr>
            <p:ph type="title"/>
          </p:nvPr>
        </p:nvSpPr>
        <p:spPr>
          <a:xfrm>
            <a:off x="457200" y="274638"/>
            <a:ext cx="8229600" cy="1143000"/>
          </a:xfrm>
        </p:spPr>
        <p:txBody>
          <a:bodyPr>
            <a:normAutofit/>
          </a:bodyPr>
          <a:lstStyle/>
          <a:p>
            <a:pPr algn="l"/>
            <a:r>
              <a:rPr lang="en-US" sz="4000" dirty="0">
                <a:latin typeface="Times New Roman" pitchFamily="18" charset="0"/>
                <a:cs typeface="Times New Roman" pitchFamily="18" charset="0"/>
              </a:rPr>
              <a:t>What is blogging?</a:t>
            </a:r>
          </a:p>
        </p:txBody>
      </p:sp>
      <p:cxnSp>
        <p:nvCxnSpPr>
          <p:cNvPr id="7" name="Straight Connector 6"/>
          <p:cNvCxnSpPr/>
          <p:nvPr/>
        </p:nvCxnSpPr>
        <p:spPr>
          <a:xfrm>
            <a:off x="533400" y="1371600"/>
            <a:ext cx="8001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Text&#10;&#10;Description automatically generated with medium confidence">
            <a:extLst>
              <a:ext uri="{FF2B5EF4-FFF2-40B4-BE49-F238E27FC236}">
                <a16:creationId xmlns:a16="http://schemas.microsoft.com/office/drawing/2014/main" id="{73690EA2-F002-E449-ABBA-3B53773E1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5829300"/>
            <a:ext cx="1968500" cy="1028700"/>
          </a:xfrm>
          <a:prstGeom prst="rect">
            <a:avLst/>
          </a:prstGeom>
        </p:spPr>
      </p:pic>
    </p:spTree>
    <p:extLst>
      <p:ext uri="{BB962C8B-B14F-4D97-AF65-F5344CB8AC3E}">
        <p14:creationId xmlns:p14="http://schemas.microsoft.com/office/powerpoint/2010/main" val="293854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http://contributionmarketing.files.wordpress.com/2007/03/microblo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3948"/>
            <a:ext cx="9144000" cy="661785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36215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
            <a:ext cx="6337300" cy="647700"/>
          </a:xfrm>
        </p:spPr>
        <p:txBody>
          <a:bodyPr/>
          <a:lstStyle/>
          <a:p>
            <a:r>
              <a:rPr lang="en-US" dirty="0"/>
              <a:t>Active and Interconnected Blogosphere</a:t>
            </a:r>
          </a:p>
        </p:txBody>
      </p:sp>
      <p:sp>
        <p:nvSpPr>
          <p:cNvPr id="3" name="Content Placeholder 2"/>
          <p:cNvSpPr>
            <a:spLocks noGrp="1"/>
          </p:cNvSpPr>
          <p:nvPr>
            <p:ph idx="1"/>
          </p:nvPr>
        </p:nvSpPr>
        <p:spPr/>
        <p:txBody>
          <a:bodyPr/>
          <a:lstStyle/>
          <a:p>
            <a:pPr marL="0" indent="0">
              <a:buNone/>
            </a:pPr>
            <a:endParaRPr lang="en-US" sz="2000" dirty="0"/>
          </a:p>
        </p:txBody>
      </p:sp>
      <p:pic>
        <p:nvPicPr>
          <p:cNvPr id="1026" name="Picture 2" descr="https://blog.glyphobet.net/wp-content/uploads/2008/03/blogosphe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0"/>
            <a:ext cx="7389307" cy="646564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307902" y="6515017"/>
            <a:ext cx="16445742" cy="338554"/>
          </a:xfrm>
          <a:prstGeom prst="rect">
            <a:avLst/>
          </a:prstGeom>
        </p:spPr>
        <p:txBody>
          <a:bodyPr wrap="square">
            <a:spAutoFit/>
          </a:bodyPr>
          <a:lstStyle/>
          <a:p>
            <a:r>
              <a:rPr lang="en-US" sz="1600" dirty="0"/>
              <a:t>A plot of the most active and interconnected parts of the blogosphere By Matthew Hurst (2011)</a:t>
            </a:r>
          </a:p>
        </p:txBody>
      </p:sp>
    </p:spTree>
    <p:extLst>
      <p:ext uri="{BB962C8B-B14F-4D97-AF65-F5344CB8AC3E}">
        <p14:creationId xmlns:p14="http://schemas.microsoft.com/office/powerpoint/2010/main" val="3818973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74638"/>
            <a:ext cx="8153400" cy="1143000"/>
          </a:xfrm>
        </p:spPr>
        <p:txBody>
          <a:bodyPr>
            <a:normAutofit/>
          </a:bodyPr>
          <a:lstStyle/>
          <a:p>
            <a:pPr algn="l"/>
            <a:r>
              <a:rPr lang="en-US" sz="4000" dirty="0">
                <a:latin typeface="Times New Roman" pitchFamily="18" charset="0"/>
                <a:cs typeface="Times New Roman" pitchFamily="18" charset="0"/>
              </a:rPr>
              <a:t>Weblog: A Form of Empowerment</a:t>
            </a:r>
          </a:p>
        </p:txBody>
      </p:sp>
      <p:sp>
        <p:nvSpPr>
          <p:cNvPr id="2" name="Content Placeholder 1"/>
          <p:cNvSpPr>
            <a:spLocks noGrp="1"/>
          </p:cNvSpPr>
          <p:nvPr>
            <p:ph idx="1"/>
          </p:nvPr>
        </p:nvSpPr>
        <p:spPr>
          <a:xfrm>
            <a:off x="457200" y="1981200"/>
            <a:ext cx="8077200" cy="4525963"/>
          </a:xfrm>
        </p:spPr>
        <p:txBody>
          <a:bodyPr/>
          <a:lstStyle/>
          <a:p>
            <a:pPr marL="0" indent="0">
              <a:buNone/>
            </a:pPr>
            <a:r>
              <a:rPr lang="en-US" sz="3200" dirty="0">
                <a:latin typeface="Times New Roman" pitchFamily="18" charset="0"/>
                <a:cs typeface="Times New Roman" pitchFamily="18" charset="0"/>
              </a:rPr>
              <a:t>Publishing Online:</a:t>
            </a:r>
          </a:p>
          <a:p>
            <a:pPr marL="0" indent="0">
              <a:buNone/>
            </a:pPr>
            <a:r>
              <a:rPr lang="en-US" sz="3200" dirty="0">
                <a:latin typeface="Times New Roman" pitchFamily="18" charset="0"/>
                <a:cs typeface="Times New Roman" pitchFamily="18" charset="0"/>
              </a:rPr>
              <a:t>From </a:t>
            </a:r>
            <a:r>
              <a:rPr lang="en-US" sz="3200" u="sng" dirty="0">
                <a:latin typeface="Times New Roman" pitchFamily="18" charset="0"/>
                <a:cs typeface="Times New Roman" pitchFamily="18" charset="0"/>
              </a:rPr>
              <a:t>Web Log</a:t>
            </a:r>
            <a:r>
              <a:rPr lang="en-US" sz="3200" dirty="0">
                <a:latin typeface="Times New Roman" pitchFamily="18" charset="0"/>
                <a:cs typeface="Times New Roman" pitchFamily="18" charset="0"/>
              </a:rPr>
              <a:t> to </a:t>
            </a:r>
            <a:r>
              <a:rPr lang="en-US" sz="3200" u="sng" dirty="0">
                <a:latin typeface="Times New Roman" pitchFamily="18" charset="0"/>
                <a:cs typeface="Times New Roman" pitchFamily="18" charset="0"/>
              </a:rPr>
              <a:t>We blog</a:t>
            </a:r>
          </a:p>
          <a:p>
            <a:pPr marL="0" indent="0">
              <a:buNone/>
            </a:pPr>
            <a:endParaRPr lang="en-US" sz="3200" dirty="0">
              <a:latin typeface="Times New Roman" pitchFamily="18" charset="0"/>
              <a:cs typeface="Times New Roman" pitchFamily="18" charset="0"/>
            </a:endParaRPr>
          </a:p>
          <a:p>
            <a:pPr marL="0" indent="0">
              <a:buNone/>
            </a:pPr>
            <a:endParaRPr lang="en-US" sz="3200" dirty="0">
              <a:latin typeface="Times New Roman" pitchFamily="18" charset="0"/>
              <a:cs typeface="Times New Roman" pitchFamily="18" charset="0"/>
            </a:endParaRPr>
          </a:p>
          <a:p>
            <a:pPr marL="0" indent="0">
              <a:buNone/>
            </a:pPr>
            <a:endParaRPr lang="en-US" sz="3200" dirty="0">
              <a:latin typeface="Times New Roman" pitchFamily="18" charset="0"/>
              <a:cs typeface="Times New Roman" pitchFamily="18" charset="0"/>
            </a:endParaRPr>
          </a:p>
          <a:p>
            <a:pPr marL="0" indent="0">
              <a:buNone/>
            </a:pPr>
            <a:endParaRPr lang="en-US" sz="3200" dirty="0">
              <a:latin typeface="Times New Roman" pitchFamily="18" charset="0"/>
              <a:cs typeface="Times New Roman" pitchFamily="18" charset="0"/>
            </a:endParaRPr>
          </a:p>
          <a:p>
            <a:pPr marL="0" indent="0">
              <a:buNone/>
            </a:pPr>
            <a:endParaRPr lang="en-US" sz="3200" dirty="0">
              <a:latin typeface="Times New Roman" pitchFamily="18" charset="0"/>
              <a:cs typeface="Times New Roman" pitchFamily="18" charset="0"/>
            </a:endParaRPr>
          </a:p>
          <a:p>
            <a:pPr marL="0" indent="0">
              <a:buNone/>
            </a:pPr>
            <a:endParaRPr lang="en-US" sz="3200" dirty="0">
              <a:latin typeface="Times New Roman" pitchFamily="18" charset="0"/>
              <a:cs typeface="Times New Roman" pitchFamily="18" charset="0"/>
            </a:endParaRPr>
          </a:p>
        </p:txBody>
      </p:sp>
      <p:pic>
        <p:nvPicPr>
          <p:cNvPr id="2050" name="Picture 2" descr="http://images.amazon.com/images/P/0764549626.01.LZZZZZZZ.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4169" y="1676400"/>
            <a:ext cx="3989832" cy="5181600"/>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cxnSp>
        <p:nvCxnSpPr>
          <p:cNvPr id="6" name="Straight Connector 5"/>
          <p:cNvCxnSpPr/>
          <p:nvPr/>
        </p:nvCxnSpPr>
        <p:spPr>
          <a:xfrm>
            <a:off x="685800" y="1447800"/>
            <a:ext cx="8458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921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571500"/>
            <a:ext cx="7086600" cy="647700"/>
          </a:xfrm>
        </p:spPr>
        <p:txBody>
          <a:bodyPr>
            <a:noAutofit/>
          </a:bodyPr>
          <a:lstStyle/>
          <a:p>
            <a:pPr algn="l"/>
            <a:r>
              <a:rPr lang="en-US" sz="4000" dirty="0">
                <a:latin typeface="Times New Roman" pitchFamily="18" charset="0"/>
                <a:cs typeface="Times New Roman" pitchFamily="18" charset="0"/>
              </a:rPr>
              <a:t>Why do people blog?</a:t>
            </a:r>
          </a:p>
        </p:txBody>
      </p:sp>
      <p:sp>
        <p:nvSpPr>
          <p:cNvPr id="2" name="Content Placeholder 1"/>
          <p:cNvSpPr>
            <a:spLocks noGrp="1"/>
          </p:cNvSpPr>
          <p:nvPr>
            <p:ph idx="1"/>
          </p:nvPr>
        </p:nvSpPr>
        <p:spPr>
          <a:xfrm>
            <a:off x="609600" y="1905000"/>
            <a:ext cx="5562600" cy="3733800"/>
          </a:xfrm>
        </p:spPr>
        <p:txBody>
          <a:bodyPr>
            <a:noAutofit/>
          </a:bodyPr>
          <a:lstStyle/>
          <a:p>
            <a:pPr>
              <a:buSzPct val="60000"/>
              <a:buFont typeface="Wingdings" pitchFamily="2" charset="2"/>
              <a:buChar char="n"/>
            </a:pPr>
            <a:r>
              <a:rPr lang="en-US" sz="2800" dirty="0">
                <a:latin typeface="Times New Roman" pitchFamily="18" charset="0"/>
                <a:cs typeface="Times New Roman" pitchFamily="18" charset="0"/>
              </a:rPr>
              <a:t>To share expertise</a:t>
            </a:r>
            <a:r>
              <a:rPr lang="zh-CN" altLang="en-US" sz="2800" dirty="0">
                <a:latin typeface="Times New Roman" pitchFamily="18" charset="0"/>
                <a:cs typeface="Times New Roman" pitchFamily="18" charset="0"/>
              </a:rPr>
              <a:t>（專業知識）</a:t>
            </a:r>
            <a:r>
              <a:rPr lang="en-US" sz="2800" dirty="0">
                <a:latin typeface="Times New Roman" pitchFamily="18" charset="0"/>
                <a:cs typeface="Times New Roman" pitchFamily="18" charset="0"/>
              </a:rPr>
              <a:t> and experiences with others</a:t>
            </a:r>
          </a:p>
          <a:p>
            <a:pPr>
              <a:buSzPct val="60000"/>
              <a:buFont typeface="Wingdings" pitchFamily="2" charset="2"/>
              <a:buChar char="n"/>
            </a:pPr>
            <a:r>
              <a:rPr lang="en-US" sz="2800" dirty="0">
                <a:latin typeface="Times New Roman" pitchFamily="18" charset="0"/>
                <a:cs typeface="Times New Roman" pitchFamily="18" charset="0"/>
              </a:rPr>
              <a:t>To become more involved with my passion areas</a:t>
            </a:r>
          </a:p>
          <a:p>
            <a:pPr>
              <a:buSzPct val="60000"/>
              <a:buFont typeface="Wingdings" pitchFamily="2" charset="2"/>
              <a:buChar char="n"/>
            </a:pPr>
            <a:r>
              <a:rPr lang="en-US" sz="2800" dirty="0">
                <a:latin typeface="Times New Roman" pitchFamily="18" charset="0"/>
                <a:cs typeface="Times New Roman" pitchFamily="18" charset="0"/>
              </a:rPr>
              <a:t>To meet and connect with like-minded</a:t>
            </a:r>
            <a:r>
              <a:rPr lang="zh-CN" altLang="en-US" sz="2800" dirty="0">
                <a:latin typeface="Times New Roman" pitchFamily="18" charset="0"/>
                <a:cs typeface="Times New Roman" pitchFamily="18" charset="0"/>
              </a:rPr>
              <a:t>（志同道合的）</a:t>
            </a:r>
            <a:r>
              <a:rPr lang="en-US" sz="2800" dirty="0">
                <a:latin typeface="Times New Roman" pitchFamily="18" charset="0"/>
                <a:cs typeface="Times New Roman" pitchFamily="18" charset="0"/>
              </a:rPr>
              <a:t> people</a:t>
            </a:r>
          </a:p>
          <a:p>
            <a:pPr>
              <a:buSzPct val="60000"/>
              <a:buFont typeface="Wingdings" pitchFamily="2" charset="2"/>
              <a:buChar char="n"/>
            </a:pPr>
            <a:r>
              <a:rPr lang="en-US" sz="2800" dirty="0">
                <a:latin typeface="Times New Roman" pitchFamily="18" charset="0"/>
                <a:cs typeface="Times New Roman" pitchFamily="18" charset="0"/>
              </a:rPr>
              <a:t>To gain professional recognition</a:t>
            </a:r>
          </a:p>
        </p:txBody>
      </p:sp>
      <p:sp>
        <p:nvSpPr>
          <p:cNvPr id="4" name="Rectangle 3"/>
          <p:cNvSpPr/>
          <p:nvPr/>
        </p:nvSpPr>
        <p:spPr>
          <a:xfrm>
            <a:off x="5410200" y="6248400"/>
            <a:ext cx="3475631" cy="369332"/>
          </a:xfrm>
          <a:prstGeom prst="rect">
            <a:avLst/>
          </a:prstGeom>
        </p:spPr>
        <p:txBody>
          <a:bodyPr wrap="none">
            <a:spAutoFit/>
          </a:bodyPr>
          <a:lstStyle/>
          <a:p>
            <a:r>
              <a:rPr lang="en-US" dirty="0"/>
              <a:t>Source: Technorati Media (2011)</a:t>
            </a:r>
          </a:p>
        </p:txBody>
      </p:sp>
      <p:sp>
        <p:nvSpPr>
          <p:cNvPr id="5" name="Rectangle 4"/>
          <p:cNvSpPr/>
          <p:nvPr/>
        </p:nvSpPr>
        <p:spPr>
          <a:xfrm>
            <a:off x="6629400" y="1905000"/>
            <a:ext cx="1371600" cy="3416320"/>
          </a:xfrm>
          <a:prstGeom prst="rect">
            <a:avLst/>
          </a:prstGeom>
        </p:spPr>
        <p:txBody>
          <a:bodyPr wrap="square">
            <a:spAutoFit/>
          </a:bodyPr>
          <a:lstStyle/>
          <a:p>
            <a:pPr marL="342900" indent="-342900">
              <a:buFont typeface="Wingdings" pitchFamily="2" charset="2"/>
              <a:buChar char="Ø"/>
            </a:pPr>
            <a:r>
              <a:rPr lang="en-US" sz="2400" dirty="0"/>
              <a:t>70%</a:t>
            </a:r>
          </a:p>
          <a:p>
            <a:pPr marL="342900" indent="-342900">
              <a:buFont typeface="Wingdings" pitchFamily="2" charset="2"/>
              <a:buChar char="Ø"/>
            </a:pPr>
            <a:endParaRPr lang="en-US" sz="2400" dirty="0"/>
          </a:p>
          <a:p>
            <a:pPr marL="342900" indent="-342900">
              <a:buFont typeface="Wingdings" pitchFamily="2" charset="2"/>
              <a:buChar char="Ø"/>
            </a:pPr>
            <a:endParaRPr lang="en-US" sz="2400" dirty="0"/>
          </a:p>
          <a:p>
            <a:pPr marL="342900" indent="-342900">
              <a:buFont typeface="Wingdings" pitchFamily="2" charset="2"/>
              <a:buChar char="Ø"/>
            </a:pPr>
            <a:r>
              <a:rPr lang="en-US" sz="2400" dirty="0"/>
              <a:t>58%</a:t>
            </a:r>
          </a:p>
          <a:p>
            <a:pPr marL="342900" indent="-342900">
              <a:buFont typeface="Wingdings" pitchFamily="2" charset="2"/>
              <a:buChar char="Ø"/>
            </a:pPr>
            <a:endParaRPr lang="en-US" sz="2400" dirty="0"/>
          </a:p>
          <a:p>
            <a:r>
              <a:rPr lang="en-US" sz="2400" dirty="0"/>
              <a:t> </a:t>
            </a:r>
          </a:p>
          <a:p>
            <a:pPr marL="342900" indent="-342900">
              <a:buFont typeface="Wingdings" pitchFamily="2" charset="2"/>
              <a:buChar char="Ø"/>
            </a:pPr>
            <a:r>
              <a:rPr lang="en-US" sz="2400" dirty="0"/>
              <a:t>50% </a:t>
            </a:r>
          </a:p>
          <a:p>
            <a:pPr marL="342900" indent="-342900">
              <a:buFont typeface="Wingdings" pitchFamily="2" charset="2"/>
              <a:buChar char="Ø"/>
            </a:pPr>
            <a:endParaRPr lang="en-US" sz="2400" dirty="0"/>
          </a:p>
          <a:p>
            <a:pPr marL="342900" indent="-342900">
              <a:buFont typeface="Wingdings" pitchFamily="2" charset="2"/>
              <a:buChar char="Ø"/>
              <a:defRPr/>
            </a:pPr>
            <a:r>
              <a:rPr lang="en-US" sz="2400" dirty="0"/>
              <a:t>42%</a:t>
            </a:r>
          </a:p>
        </p:txBody>
      </p:sp>
      <p:cxnSp>
        <p:nvCxnSpPr>
          <p:cNvPr id="7" name="Straight Connector 6"/>
          <p:cNvCxnSpPr/>
          <p:nvPr/>
        </p:nvCxnSpPr>
        <p:spPr>
          <a:xfrm>
            <a:off x="609600" y="1447800"/>
            <a:ext cx="7696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858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571500"/>
            <a:ext cx="7086600" cy="647700"/>
          </a:xfrm>
        </p:spPr>
        <p:txBody>
          <a:bodyPr>
            <a:noAutofit/>
          </a:bodyPr>
          <a:lstStyle/>
          <a:p>
            <a:pPr algn="l"/>
            <a:r>
              <a:rPr lang="en-US" sz="4000" dirty="0">
                <a:latin typeface="Times New Roman" pitchFamily="18" charset="0"/>
                <a:cs typeface="Times New Roman" pitchFamily="18" charset="0"/>
              </a:rPr>
              <a:t>Why do people use Twitter?</a:t>
            </a:r>
          </a:p>
        </p:txBody>
      </p:sp>
      <p:sp>
        <p:nvSpPr>
          <p:cNvPr id="2" name="Content Placeholder 1"/>
          <p:cNvSpPr>
            <a:spLocks noGrp="1"/>
          </p:cNvSpPr>
          <p:nvPr>
            <p:ph idx="1"/>
          </p:nvPr>
        </p:nvSpPr>
        <p:spPr>
          <a:xfrm>
            <a:off x="609600" y="1905000"/>
            <a:ext cx="5562600" cy="3733800"/>
          </a:xfrm>
        </p:spPr>
        <p:txBody>
          <a:bodyPr>
            <a:noAutofit/>
          </a:bodyPr>
          <a:lstStyle/>
          <a:p>
            <a:pPr>
              <a:buSzPct val="60000"/>
              <a:buFont typeface="Wingdings" pitchFamily="2" charset="2"/>
              <a:buChar char="n"/>
            </a:pPr>
            <a:r>
              <a:rPr lang="en-US" sz="2800" dirty="0">
                <a:latin typeface="Times New Roman" pitchFamily="18" charset="0"/>
                <a:cs typeface="Times New Roman" pitchFamily="18" charset="0"/>
              </a:rPr>
              <a:t>Self-expression and networking</a:t>
            </a:r>
          </a:p>
          <a:p>
            <a:pPr>
              <a:buSzPct val="60000"/>
              <a:buFont typeface="Wingdings" pitchFamily="2" charset="2"/>
              <a:buChar char="n"/>
            </a:pPr>
            <a:r>
              <a:rPr lang="en-US" sz="2800" dirty="0">
                <a:latin typeface="Times New Roman" pitchFamily="18" charset="0"/>
                <a:cs typeface="Times New Roman" pitchFamily="18" charset="0"/>
              </a:rPr>
              <a:t>Boredom</a:t>
            </a:r>
            <a:r>
              <a:rPr lang="zh-CN" altLang="en-US" sz="2800" dirty="0">
                <a:latin typeface="Times New Roman" pitchFamily="18" charset="0"/>
                <a:cs typeface="Times New Roman" pitchFamily="18" charset="0"/>
              </a:rPr>
              <a:t>（無聊）</a:t>
            </a:r>
            <a:r>
              <a:rPr lang="en-US" sz="2800" dirty="0">
                <a:latin typeface="Times New Roman" pitchFamily="18" charset="0"/>
                <a:cs typeface="Times New Roman" pitchFamily="18" charset="0"/>
              </a:rPr>
              <a:t> relief through entertainment</a:t>
            </a:r>
          </a:p>
          <a:p>
            <a:pPr>
              <a:buSzPct val="60000"/>
              <a:buFont typeface="Wingdings" pitchFamily="2" charset="2"/>
              <a:buChar char="n"/>
            </a:pPr>
            <a:r>
              <a:rPr lang="en-US" sz="2800" dirty="0">
                <a:latin typeface="Times New Roman" pitchFamily="18" charset="0"/>
                <a:cs typeface="Times New Roman" pitchFamily="18" charset="0"/>
              </a:rPr>
              <a:t>Professional advancement</a:t>
            </a:r>
          </a:p>
          <a:p>
            <a:pPr>
              <a:buSzPct val="60000"/>
              <a:buFont typeface="Wingdings" pitchFamily="2" charset="2"/>
              <a:buChar char="n"/>
            </a:pPr>
            <a:r>
              <a:rPr lang="en-US" sz="2800" dirty="0">
                <a:latin typeface="Times New Roman" pitchFamily="18" charset="0"/>
                <a:cs typeface="Times New Roman" pitchFamily="18" charset="0"/>
              </a:rPr>
              <a:t>Escape through companionships (e.g., forget about worries and personal problems)</a:t>
            </a:r>
          </a:p>
        </p:txBody>
      </p:sp>
      <p:sp>
        <p:nvSpPr>
          <p:cNvPr id="4" name="Rectangle 3"/>
          <p:cNvSpPr/>
          <p:nvPr/>
        </p:nvSpPr>
        <p:spPr>
          <a:xfrm>
            <a:off x="5410200" y="6248400"/>
            <a:ext cx="3025187" cy="369332"/>
          </a:xfrm>
          <a:prstGeom prst="rect">
            <a:avLst/>
          </a:prstGeom>
        </p:spPr>
        <p:txBody>
          <a:bodyPr wrap="none">
            <a:spAutoFit/>
          </a:bodyPr>
          <a:lstStyle/>
          <a:p>
            <a:r>
              <a:rPr lang="en-US" dirty="0"/>
              <a:t>Source: Kim and Cha (2017)</a:t>
            </a:r>
          </a:p>
        </p:txBody>
      </p:sp>
      <p:cxnSp>
        <p:nvCxnSpPr>
          <p:cNvPr id="7" name="Straight Connector 6"/>
          <p:cNvCxnSpPr/>
          <p:nvPr/>
        </p:nvCxnSpPr>
        <p:spPr>
          <a:xfrm>
            <a:off x="609600" y="1447800"/>
            <a:ext cx="7696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256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7500" y="76200"/>
            <a:ext cx="6337300" cy="647700"/>
          </a:xfrm>
        </p:spPr>
        <p:txBody>
          <a:bodyPr>
            <a:noAutofit/>
          </a:bodyPr>
          <a:lstStyle/>
          <a:p>
            <a:pPr algn="l"/>
            <a:r>
              <a:rPr lang="en-US" sz="4000" dirty="0">
                <a:latin typeface="Times New Roman" pitchFamily="18" charset="0"/>
                <a:cs typeface="Times New Roman" pitchFamily="18" charset="0"/>
              </a:rPr>
              <a:t>Is blogging journalism?</a:t>
            </a:r>
          </a:p>
        </p:txBody>
      </p:sp>
      <p:sp>
        <p:nvSpPr>
          <p:cNvPr id="2" name="Content Placeholder 1"/>
          <p:cNvSpPr>
            <a:spLocks noGrp="1"/>
          </p:cNvSpPr>
          <p:nvPr>
            <p:ph idx="1"/>
          </p:nvPr>
        </p:nvSpPr>
        <p:spPr>
          <a:xfrm>
            <a:off x="457200" y="1676400"/>
            <a:ext cx="8139953" cy="3877815"/>
          </a:xfrm>
        </p:spPr>
        <p:txBody>
          <a:bodyPr/>
          <a:lstStyle/>
          <a:p>
            <a:pPr>
              <a:buSzPct val="60000"/>
              <a:buFont typeface="Wingdings" pitchFamily="2" charset="2"/>
              <a:buChar char="n"/>
            </a:pPr>
            <a:r>
              <a:rPr lang="en-US" sz="2800" dirty="0">
                <a:latin typeface="Times New Roman" pitchFamily="18" charset="0"/>
                <a:cs typeface="Times New Roman" pitchFamily="18" charset="0"/>
              </a:rPr>
              <a:t>Technically the answer is NO</a:t>
            </a:r>
          </a:p>
        </p:txBody>
      </p:sp>
      <p:graphicFrame>
        <p:nvGraphicFramePr>
          <p:cNvPr id="4" name="Table 3"/>
          <p:cNvGraphicFramePr>
            <a:graphicFrameLocks noGrp="1"/>
          </p:cNvGraphicFramePr>
          <p:nvPr>
            <p:extLst>
              <p:ext uri="{D42A27DB-BD31-4B8C-83A1-F6EECF244321}">
                <p14:modId xmlns:p14="http://schemas.microsoft.com/office/powerpoint/2010/main" val="576696222"/>
              </p:ext>
            </p:extLst>
          </p:nvPr>
        </p:nvGraphicFramePr>
        <p:xfrm>
          <a:off x="416573" y="2895600"/>
          <a:ext cx="8522018" cy="2771149"/>
        </p:xfrm>
        <a:graphic>
          <a:graphicData uri="http://schemas.openxmlformats.org/drawingml/2006/table">
            <a:tbl>
              <a:tblPr firstRow="1" bandRow="1">
                <a:tableStyleId>{5C22544A-7EE6-4342-B048-85BDC9FD1C3A}</a:tableStyleId>
              </a:tblPr>
              <a:tblGrid>
                <a:gridCol w="2197418">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81000">
                <a:tc>
                  <a:txBody>
                    <a:bodyPr/>
                    <a:lstStyle/>
                    <a:p>
                      <a:endParaRPr lang="en-US" sz="2400" dirty="0"/>
                    </a:p>
                  </a:txBody>
                  <a:tcPr/>
                </a:tc>
                <a:tc>
                  <a:txBody>
                    <a:bodyPr/>
                    <a:lstStyle/>
                    <a:p>
                      <a:r>
                        <a:rPr lang="en-US" sz="2400" dirty="0"/>
                        <a:t>Blogging</a:t>
                      </a:r>
                    </a:p>
                  </a:txBody>
                  <a:tcPr/>
                </a:tc>
                <a:tc>
                  <a:txBody>
                    <a:bodyPr/>
                    <a:lstStyle/>
                    <a:p>
                      <a:r>
                        <a:rPr lang="en-US" sz="2400" dirty="0"/>
                        <a:t>Journalism </a:t>
                      </a:r>
                    </a:p>
                  </a:txBody>
                  <a:tcPr/>
                </a:tc>
                <a:extLst>
                  <a:ext uri="{0D108BD9-81ED-4DB2-BD59-A6C34878D82A}">
                    <a16:rowId xmlns:a16="http://schemas.microsoft.com/office/drawing/2014/main" val="10000"/>
                  </a:ext>
                </a:extLst>
              </a:tr>
              <a:tr h="759469">
                <a:tc>
                  <a:txBody>
                    <a:bodyPr/>
                    <a:lstStyle/>
                    <a:p>
                      <a:r>
                        <a:rPr lang="en-US" sz="2400" dirty="0"/>
                        <a:t>Standard unit </a:t>
                      </a:r>
                    </a:p>
                  </a:txBody>
                  <a:tcPr/>
                </a:tc>
                <a:tc>
                  <a:txBody>
                    <a:bodyPr/>
                    <a:lstStyle/>
                    <a:p>
                      <a:r>
                        <a:rPr lang="en-US" sz="2400" dirty="0"/>
                        <a:t>Post </a:t>
                      </a:r>
                    </a:p>
                  </a:txBody>
                  <a:tcPr/>
                </a:tc>
                <a:tc>
                  <a:txBody>
                    <a:bodyPr/>
                    <a:lstStyle/>
                    <a:p>
                      <a:r>
                        <a:rPr lang="en-US" sz="2400" dirty="0"/>
                        <a:t>Story</a:t>
                      </a:r>
                    </a:p>
                  </a:txBody>
                  <a:tcPr/>
                </a:tc>
                <a:extLst>
                  <a:ext uri="{0D108BD9-81ED-4DB2-BD59-A6C34878D82A}">
                    <a16:rowId xmlns:a16="http://schemas.microsoft.com/office/drawing/2014/main" val="10001"/>
                  </a:ext>
                </a:extLst>
              </a:tr>
              <a:tr h="1310865">
                <a:tc>
                  <a:txBody>
                    <a:bodyPr/>
                    <a:lstStyle/>
                    <a:p>
                      <a:r>
                        <a:rPr lang="en-US" sz="2400" dirty="0"/>
                        <a:t>Strengths</a:t>
                      </a:r>
                    </a:p>
                  </a:txBody>
                  <a:tcPr/>
                </a:tc>
                <a:tc>
                  <a:txBody>
                    <a:bodyPr/>
                    <a:lstStyle/>
                    <a:p>
                      <a:r>
                        <a:rPr lang="en-US" sz="2400" dirty="0"/>
                        <a:t>- Hyperlink</a:t>
                      </a:r>
                      <a:r>
                        <a:rPr lang="zh-CN" altLang="en-US" sz="2400" dirty="0"/>
                        <a:t>（超鏈接）</a:t>
                      </a:r>
                      <a:r>
                        <a:rPr lang="en-US" sz="2400" dirty="0"/>
                        <a:t>, low-cost</a:t>
                      </a:r>
                    </a:p>
                    <a:p>
                      <a:r>
                        <a:rPr lang="en-US" sz="2400" dirty="0"/>
                        <a:t>- Convey diversified voices</a:t>
                      </a:r>
                    </a:p>
                  </a:txBody>
                  <a:tcPr/>
                </a:tc>
                <a:tc>
                  <a:txBody>
                    <a:bodyPr/>
                    <a:lstStyle/>
                    <a:p>
                      <a:r>
                        <a:rPr lang="en-US" sz="2400" dirty="0"/>
                        <a:t>- Professional support</a:t>
                      </a:r>
                      <a:r>
                        <a:rPr lang="en-US" sz="2400" baseline="0" dirty="0"/>
                        <a:t> </a:t>
                      </a:r>
                      <a:endParaRPr lang="en-US" sz="2400" dirty="0"/>
                    </a:p>
                    <a:p>
                      <a:r>
                        <a:rPr lang="en-US" sz="2400" dirty="0"/>
                        <a:t>- </a:t>
                      </a:r>
                      <a:r>
                        <a:rPr lang="en-US" altLang="zh-CN" sz="2400" dirty="0"/>
                        <a:t>S</a:t>
                      </a:r>
                      <a:r>
                        <a:rPr lang="en-US" sz="2400" dirty="0"/>
                        <a:t>tandardizing, homogenizing</a:t>
                      </a:r>
                      <a:r>
                        <a:rPr lang="zh-CN" altLang="en-US" sz="2400" dirty="0"/>
                        <a:t>（同質化）</a:t>
                      </a:r>
                      <a:endParaRPr lang="en-US" sz="2400" dirty="0"/>
                    </a:p>
                  </a:txBody>
                  <a:tcPr/>
                </a:tc>
                <a:extLst>
                  <a:ext uri="{0D108BD9-81ED-4DB2-BD59-A6C34878D82A}">
                    <a16:rowId xmlns:a16="http://schemas.microsoft.com/office/drawing/2014/main" val="10002"/>
                  </a:ext>
                </a:extLst>
              </a:tr>
            </a:tbl>
          </a:graphicData>
        </a:graphic>
      </p:graphicFrame>
      <p:cxnSp>
        <p:nvCxnSpPr>
          <p:cNvPr id="7" name="Straight Connector 6"/>
          <p:cNvCxnSpPr/>
          <p:nvPr/>
        </p:nvCxnSpPr>
        <p:spPr>
          <a:xfrm flipV="1">
            <a:off x="609600" y="1295400"/>
            <a:ext cx="8305800" cy="76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47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7500" y="76200"/>
            <a:ext cx="6337300" cy="647700"/>
          </a:xfrm>
        </p:spPr>
        <p:txBody>
          <a:bodyPr>
            <a:noAutofit/>
          </a:bodyPr>
          <a:lstStyle/>
          <a:p>
            <a:pPr algn="l"/>
            <a:r>
              <a:rPr lang="en-US" sz="4000" dirty="0">
                <a:latin typeface="Times New Roman" pitchFamily="18" charset="0"/>
                <a:cs typeface="Times New Roman" pitchFamily="18" charset="0"/>
              </a:rPr>
              <a:t>Is blogging journalism?</a:t>
            </a:r>
          </a:p>
        </p:txBody>
      </p:sp>
      <p:sp>
        <p:nvSpPr>
          <p:cNvPr id="2" name="Content Placeholder 1"/>
          <p:cNvSpPr>
            <a:spLocks noGrp="1"/>
          </p:cNvSpPr>
          <p:nvPr>
            <p:ph idx="1"/>
          </p:nvPr>
        </p:nvSpPr>
        <p:spPr>
          <a:xfrm>
            <a:off x="502023" y="1378226"/>
            <a:ext cx="8139953" cy="3877815"/>
          </a:xfrm>
        </p:spPr>
        <p:txBody>
          <a:bodyPr/>
          <a:lstStyle/>
          <a:p>
            <a:r>
              <a:rPr lang="en-US" sz="2500" dirty="0"/>
              <a:t>Mainstream journalists‘ antagonism</a:t>
            </a:r>
            <a:r>
              <a:rPr lang="zh-CN" altLang="en-US" sz="2500" dirty="0"/>
              <a:t>（對抗性）</a:t>
            </a:r>
            <a:r>
              <a:rPr lang="en-US" sz="2500" dirty="0"/>
              <a:t> towards bloggers sustained by the huge stress they find themselves under, which stems from five developments:</a:t>
            </a:r>
            <a:endParaRPr lang="en-US" sz="2400" dirty="0"/>
          </a:p>
          <a:p>
            <a:pPr marL="914400" lvl="2" indent="0">
              <a:buNone/>
            </a:pPr>
            <a:r>
              <a:rPr lang="en-US" sz="2300" dirty="0"/>
              <a:t>1. The collapsing</a:t>
            </a:r>
            <a:r>
              <a:rPr lang="zh-CN" altLang="en-US" sz="2300" dirty="0"/>
              <a:t>（倒塌的）</a:t>
            </a:r>
            <a:r>
              <a:rPr lang="en-US" sz="2300" dirty="0"/>
              <a:t> economic model of newspapers. </a:t>
            </a:r>
          </a:p>
          <a:p>
            <a:pPr marL="914400" lvl="2" indent="0">
              <a:buNone/>
            </a:pPr>
            <a:r>
              <a:rPr lang="en-US" sz="2300" dirty="0"/>
              <a:t>2. Journalists having to face new kinds of competition. </a:t>
            </a:r>
          </a:p>
          <a:p>
            <a:pPr marL="914400" lvl="2" indent="0">
              <a:buNone/>
            </a:pPr>
            <a:r>
              <a:rPr lang="en-US" sz="2300" dirty="0"/>
              <a:t>3. A shift in power to the audience. </a:t>
            </a:r>
            <a:r>
              <a:rPr lang="zh-CN" altLang="en-US" sz="2300" dirty="0"/>
              <a:t>（權力向觀眾轉移）</a:t>
            </a:r>
            <a:endParaRPr lang="en-US" sz="2300" dirty="0"/>
          </a:p>
          <a:p>
            <a:pPr marL="914400" lvl="2" indent="0">
              <a:buNone/>
            </a:pPr>
            <a:r>
              <a:rPr lang="en-US" sz="2300" dirty="0"/>
              <a:t>4. New patterns of information flow in which information moves horizontally from citizen to citizen as efficiently as vertically. </a:t>
            </a:r>
          </a:p>
          <a:p>
            <a:pPr marL="914400" lvl="2" indent="0">
              <a:buNone/>
            </a:pPr>
            <a:r>
              <a:rPr lang="en-US" sz="2300" dirty="0"/>
              <a:t>5. Erosion</a:t>
            </a:r>
            <a:r>
              <a:rPr lang="zh-CN" altLang="en-US" sz="2300" dirty="0"/>
              <a:t>侵蝕</a:t>
            </a:r>
            <a:r>
              <a:rPr lang="en-US" sz="2300" dirty="0"/>
              <a:t> of trust and related loss of authority.</a:t>
            </a:r>
          </a:p>
        </p:txBody>
      </p:sp>
      <p:cxnSp>
        <p:nvCxnSpPr>
          <p:cNvPr id="7" name="Straight Connector 6"/>
          <p:cNvCxnSpPr/>
          <p:nvPr/>
        </p:nvCxnSpPr>
        <p:spPr>
          <a:xfrm flipV="1">
            <a:off x="609600" y="1295400"/>
            <a:ext cx="8305800" cy="76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32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9016" y="475846"/>
            <a:ext cx="8001000" cy="1054250"/>
          </a:xfrm>
        </p:spPr>
        <p:txBody>
          <a:bodyPr>
            <a:normAutofit/>
          </a:bodyPr>
          <a:lstStyle/>
          <a:p>
            <a:pPr algn="l"/>
            <a:r>
              <a:rPr lang="en-US" sz="4000" dirty="0">
                <a:latin typeface="Times New Roman" pitchFamily="18" charset="0"/>
                <a:cs typeface="Times New Roman" pitchFamily="18" charset="0"/>
              </a:rPr>
              <a:t>What We Will Learn Today</a:t>
            </a:r>
          </a:p>
        </p:txBody>
      </p:sp>
      <p:sp>
        <p:nvSpPr>
          <p:cNvPr id="2" name="Content Placeholder 1"/>
          <p:cNvSpPr>
            <a:spLocks noGrp="1"/>
          </p:cNvSpPr>
          <p:nvPr>
            <p:ph idx="1"/>
          </p:nvPr>
        </p:nvSpPr>
        <p:spPr>
          <a:xfrm>
            <a:off x="457200" y="1828800"/>
            <a:ext cx="8229600" cy="4495799"/>
          </a:xfrm>
        </p:spPr>
        <p:txBody>
          <a:bodyPr>
            <a:normAutofit fontScale="92500"/>
          </a:bodyPr>
          <a:lstStyle/>
          <a:p>
            <a:pPr>
              <a:buFont typeface="Wingdings" pitchFamily="2" charset="2"/>
              <a:buChar char="§"/>
            </a:pPr>
            <a:r>
              <a:rPr lang="en-US" sz="3200" dirty="0">
                <a:latin typeface="Times New Roman" pitchFamily="18" charset="0"/>
                <a:cs typeface="Times New Roman" pitchFamily="18" charset="0"/>
              </a:rPr>
              <a:t>Understand the changing media landscape and the difference between traditional and new journalism</a:t>
            </a:r>
          </a:p>
          <a:p>
            <a:pPr>
              <a:buFont typeface="Wingdings" pitchFamily="2" charset="2"/>
              <a:buChar char="§"/>
            </a:pPr>
            <a:r>
              <a:rPr lang="en-US" sz="3200" dirty="0">
                <a:latin typeface="Times New Roman" pitchFamily="18" charset="0"/>
                <a:cs typeface="Times New Roman" pitchFamily="18" charset="0"/>
              </a:rPr>
              <a:t>Examine different </a:t>
            </a:r>
            <a:r>
              <a:rPr lang="en-US" sz="3200" u="sng" dirty="0">
                <a:latin typeface="Times New Roman" pitchFamily="18" charset="0"/>
                <a:cs typeface="Times New Roman" pitchFamily="18" charset="0"/>
              </a:rPr>
              <a:t>types</a:t>
            </a:r>
            <a:r>
              <a:rPr lang="en-US" sz="3200" dirty="0">
                <a:latin typeface="Times New Roman" pitchFamily="18" charset="0"/>
                <a:cs typeface="Times New Roman" pitchFamily="18" charset="0"/>
              </a:rPr>
              <a:t> of journalistic blogs, their specific characteristics, and principles of citizen journalism</a:t>
            </a:r>
          </a:p>
          <a:p>
            <a:pPr>
              <a:buFont typeface="Wingdings" pitchFamily="2" charset="2"/>
              <a:buChar char="§"/>
            </a:pPr>
            <a:r>
              <a:rPr lang="en-US" sz="3200" dirty="0">
                <a:latin typeface="Times New Roman" pitchFamily="18" charset="0"/>
                <a:cs typeface="Times New Roman" pitchFamily="18" charset="0"/>
              </a:rPr>
              <a:t>Discuss the different viewpoints with regard to the role of new media in citizen empowerment</a:t>
            </a:r>
          </a:p>
          <a:p>
            <a:pPr>
              <a:buFont typeface="Wingdings" pitchFamily="2" charset="2"/>
              <a:buChar char="§"/>
            </a:pPr>
            <a:r>
              <a:rPr lang="en-US" sz="3200" dirty="0">
                <a:latin typeface="Times New Roman" pitchFamily="18" charset="0"/>
                <a:cs typeface="Times New Roman" pitchFamily="18" charset="0"/>
              </a:rPr>
              <a:t>Understand the concept of </a:t>
            </a:r>
            <a:r>
              <a:rPr lang="en-US" sz="3200" u="sng" dirty="0">
                <a:latin typeface="Times New Roman" pitchFamily="18" charset="0"/>
                <a:cs typeface="Times New Roman" pitchFamily="18" charset="0"/>
              </a:rPr>
              <a:t>digital divide</a:t>
            </a:r>
            <a:r>
              <a:rPr lang="en-US" sz="3200" b="1" dirty="0">
                <a:latin typeface="Times New Roman" pitchFamily="18" charset="0"/>
                <a:cs typeface="Times New Roman" pitchFamily="18" charset="0"/>
              </a:rPr>
              <a:t> </a:t>
            </a:r>
            <a:r>
              <a:rPr lang="en-US" sz="3200" dirty="0">
                <a:latin typeface="Times New Roman" pitchFamily="18" charset="0"/>
                <a:cs typeface="Times New Roman" pitchFamily="18" charset="0"/>
              </a:rPr>
              <a:t>and its relationship with empowerment</a:t>
            </a:r>
          </a:p>
        </p:txBody>
      </p:sp>
      <p:cxnSp>
        <p:nvCxnSpPr>
          <p:cNvPr id="5" name="Straight Connector 4"/>
          <p:cNvCxnSpPr/>
          <p:nvPr/>
        </p:nvCxnSpPr>
        <p:spPr>
          <a:xfrm>
            <a:off x="533400" y="1524000"/>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59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Times New Roman" pitchFamily="18" charset="0"/>
                <a:cs typeface="Times New Roman" pitchFamily="18" charset="0"/>
              </a:rPr>
              <a:t>Is blogging journalism?</a:t>
            </a:r>
            <a:endParaRPr lang="en-US" sz="4000" dirty="0"/>
          </a:p>
        </p:txBody>
      </p:sp>
      <p:sp>
        <p:nvSpPr>
          <p:cNvPr id="3" name="Content Placeholder 2"/>
          <p:cNvSpPr>
            <a:spLocks noGrp="1"/>
          </p:cNvSpPr>
          <p:nvPr>
            <p:ph idx="1"/>
          </p:nvPr>
        </p:nvSpPr>
        <p:spPr>
          <a:xfrm>
            <a:off x="457200" y="1096963"/>
            <a:ext cx="8286750" cy="5761037"/>
          </a:xfrm>
        </p:spPr>
        <p:txBody>
          <a:bodyPr/>
          <a:lstStyle/>
          <a:p>
            <a:r>
              <a:rPr lang="en-US" sz="2800" dirty="0">
                <a:latin typeface="Times New Roman" pitchFamily="18" charset="0"/>
                <a:cs typeface="Times New Roman" pitchFamily="18" charset="0"/>
              </a:rPr>
              <a:t>But, bloggers can exercise journalism and be incorporated into journalistic practice</a:t>
            </a:r>
            <a:r>
              <a:rPr lang="en-US" altLang="zh-CN" sz="2800" dirty="0">
                <a:latin typeface="Times New Roman" pitchFamily="18" charset="0"/>
                <a:cs typeface="Times New Roman" pitchFamily="18" charset="0"/>
              </a:rPr>
              <a:t>s</a:t>
            </a:r>
          </a:p>
          <a:p>
            <a:r>
              <a:rPr lang="zh-CN" altLang="en-US" sz="2400" dirty="0">
                <a:latin typeface="Times New Roman" pitchFamily="18" charset="0"/>
                <a:cs typeface="Times New Roman" pitchFamily="18" charset="0"/>
              </a:rPr>
              <a:t>但是，博主可以行使新闻权，并被纳入新闻实践中</a:t>
            </a:r>
            <a:endParaRPr lang="en-US" sz="2400" dirty="0">
              <a:latin typeface="Times New Roman" pitchFamily="18" charset="0"/>
              <a:cs typeface="Times New Roman" pitchFamily="18" charset="0"/>
            </a:endParaRPr>
          </a:p>
          <a:p>
            <a:pPr marL="0" indent="0">
              <a:buNone/>
            </a:pPr>
            <a:r>
              <a:rPr lang="en-US" sz="2800" dirty="0">
                <a:latin typeface="Times New Roman" pitchFamily="18" charset="0"/>
                <a:cs typeface="Times New Roman" pitchFamily="18" charset="0"/>
              </a:rPr>
              <a:t>“</a:t>
            </a:r>
            <a:r>
              <a:rPr lang="en-US" sz="2800" dirty="0"/>
              <a:t>What‘s really important is that people telling us about the world understand the importance of accuracy, verification</a:t>
            </a:r>
            <a:r>
              <a:rPr lang="zh-CN" altLang="en-US" sz="2800" dirty="0"/>
              <a:t>（核查）</a:t>
            </a:r>
            <a:r>
              <a:rPr lang="en-US" sz="2800" dirty="0"/>
              <a:t>, and transparency. How you voice your opinion is really a stylistic</a:t>
            </a:r>
            <a:r>
              <a:rPr lang="zh-CN" altLang="en-US" sz="2800" dirty="0"/>
              <a:t>（作風）</a:t>
            </a:r>
            <a:r>
              <a:rPr lang="en-US" sz="2800" dirty="0"/>
              <a:t> question.”</a:t>
            </a:r>
          </a:p>
          <a:p>
            <a:pPr marL="0" indent="0">
              <a:buNone/>
            </a:pPr>
            <a:endParaRPr lang="en-US" sz="2800" dirty="0"/>
          </a:p>
          <a:p>
            <a:pPr marL="0" indent="0" algn="r">
              <a:buNone/>
            </a:pPr>
            <a:r>
              <a:rPr lang="en-US" sz="2800" dirty="0"/>
              <a:t>-- Jay Rosen</a:t>
            </a:r>
          </a:p>
          <a:p>
            <a:pPr marL="0" indent="0" algn="r">
              <a:buNone/>
            </a:pPr>
            <a:r>
              <a:rPr lang="en-US" sz="2800" dirty="0"/>
              <a:t>Professor of Journalism, New York University</a:t>
            </a:r>
          </a:p>
          <a:p>
            <a:pPr marL="0" indent="0" algn="r">
              <a:buNone/>
            </a:pPr>
            <a:endParaRPr lang="en-US" sz="2800" dirty="0">
              <a:latin typeface="Times New Roman" pitchFamily="18" charset="0"/>
              <a:cs typeface="Times New Roman" pitchFamily="18" charset="0"/>
            </a:endParaRPr>
          </a:p>
          <a:p>
            <a:endParaRPr lang="en-US" sz="2800" dirty="0"/>
          </a:p>
        </p:txBody>
      </p:sp>
    </p:spTree>
    <p:extLst>
      <p:ext uri="{BB962C8B-B14F-4D97-AF65-F5344CB8AC3E}">
        <p14:creationId xmlns:p14="http://schemas.microsoft.com/office/powerpoint/2010/main" val="31578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609600"/>
            <a:ext cx="7696200" cy="647700"/>
          </a:xfrm>
        </p:spPr>
        <p:txBody>
          <a:bodyPr/>
          <a:lstStyle/>
          <a:p>
            <a:pPr algn="l"/>
            <a:r>
              <a:rPr lang="en-US" sz="3600" dirty="0">
                <a:latin typeface="Times New Roman" pitchFamily="18" charset="0"/>
                <a:cs typeface="Times New Roman" pitchFamily="18" charset="0"/>
              </a:rPr>
              <a:t>Typology of Journalistic Weblogs</a:t>
            </a:r>
          </a:p>
        </p:txBody>
      </p:sp>
      <p:sp>
        <p:nvSpPr>
          <p:cNvPr id="2" name="Content Placeholder 1"/>
          <p:cNvSpPr>
            <a:spLocks noGrp="1"/>
          </p:cNvSpPr>
          <p:nvPr>
            <p:ph idx="1"/>
          </p:nvPr>
        </p:nvSpPr>
        <p:spPr>
          <a:xfrm>
            <a:off x="457200" y="1600200"/>
            <a:ext cx="8286750" cy="4997450"/>
          </a:xfrm>
        </p:spPr>
        <p:txBody>
          <a:bodyPr>
            <a:noAutofit/>
          </a:bodyPr>
          <a:lstStyle/>
          <a:p>
            <a:pPr marL="0" indent="0">
              <a:buSzPct val="60000"/>
              <a:buNone/>
            </a:pPr>
            <a:r>
              <a:rPr lang="en-US" sz="2800" dirty="0">
                <a:latin typeface="Times New Roman" pitchFamily="18" charset="0"/>
                <a:cs typeface="Times New Roman" pitchFamily="18" charset="0"/>
              </a:rPr>
              <a:t>1. Citizen Blog: outside media companies</a:t>
            </a:r>
          </a:p>
          <a:p>
            <a:pPr marL="0" indent="0">
              <a:buSzPct val="60000"/>
              <a:buNone/>
            </a:pPr>
            <a:r>
              <a:rPr lang="en-US" sz="2800" dirty="0">
                <a:latin typeface="Times New Roman" pitchFamily="18" charset="0"/>
                <a:cs typeface="Times New Roman" pitchFamily="18" charset="0"/>
              </a:rPr>
              <a:t>2. Audience Blog: platform provided by media</a:t>
            </a:r>
          </a:p>
          <a:p>
            <a:pPr marL="0" indent="0">
              <a:buSzPct val="60000"/>
              <a:buNone/>
            </a:pPr>
            <a:r>
              <a:rPr lang="en-US" sz="2800" dirty="0">
                <a:latin typeface="Times New Roman" pitchFamily="18" charset="0"/>
                <a:cs typeface="Times New Roman" pitchFamily="18" charset="0"/>
              </a:rPr>
              <a:t>3. Journalist Blog: by journalists outside media </a:t>
            </a:r>
          </a:p>
          <a:p>
            <a:pPr marL="0" indent="0">
              <a:buSzPct val="60000"/>
              <a:buNone/>
            </a:pPr>
            <a:r>
              <a:rPr lang="en-US" sz="2800" dirty="0">
                <a:latin typeface="Times New Roman" pitchFamily="18" charset="0"/>
                <a:cs typeface="Times New Roman" pitchFamily="18" charset="0"/>
              </a:rPr>
              <a:t>4. Media Blog: content by professional journalists</a:t>
            </a:r>
          </a:p>
          <a:p>
            <a:pPr>
              <a:buSzPct val="60000"/>
              <a:buNone/>
            </a:pPr>
            <a:endParaRPr lang="en-US" sz="1400" dirty="0">
              <a:latin typeface="Times New Roman" pitchFamily="18" charset="0"/>
              <a:cs typeface="Times New Roman" pitchFamily="18" charset="0"/>
            </a:endParaRPr>
          </a:p>
          <a:p>
            <a:pPr>
              <a:buFontTx/>
              <a:buChar char="-"/>
            </a:pPr>
            <a:r>
              <a:rPr lang="en-US" sz="2800" dirty="0">
                <a:latin typeface="Times New Roman" pitchFamily="18" charset="0"/>
                <a:cs typeface="Times New Roman" pitchFamily="18" charset="0"/>
              </a:rPr>
              <a:t>With a clear intention to collect, analyze, interpret or comment on current events to wider audience </a:t>
            </a:r>
          </a:p>
          <a:p>
            <a:pPr>
              <a:buFontTx/>
              <a:buChar char="-"/>
            </a:pPr>
            <a:r>
              <a:rPr lang="zh-CN" altLang="en-US" sz="2800" dirty="0">
                <a:latin typeface="Times New Roman" pitchFamily="18" charset="0"/>
                <a:cs typeface="Times New Roman" pitchFamily="18" charset="0"/>
              </a:rPr>
              <a:t>有明确的收集、分析、解释或评论当前事件的意图，以使更多的人了解。</a:t>
            </a:r>
            <a:endParaRPr lang="en-US" sz="2800" dirty="0">
              <a:latin typeface="Times New Roman" pitchFamily="18" charset="0"/>
              <a:cs typeface="Times New Roman" pitchFamily="18" charset="0"/>
            </a:endParaRPr>
          </a:p>
          <a:p>
            <a:pPr marL="0" indent="0">
              <a:buNone/>
            </a:pPr>
            <a:r>
              <a:rPr lang="en-US" sz="2800" dirty="0">
                <a:latin typeface="Times New Roman" pitchFamily="18" charset="0"/>
                <a:cs typeface="Times New Roman" pitchFamily="18" charset="0"/>
              </a:rPr>
              <a:t>- These blogs perform the very same social function usually associated with institutional media.</a:t>
            </a:r>
          </a:p>
        </p:txBody>
      </p:sp>
      <p:cxnSp>
        <p:nvCxnSpPr>
          <p:cNvPr id="5" name="Straight Connector 4"/>
          <p:cNvCxnSpPr/>
          <p:nvPr/>
        </p:nvCxnSpPr>
        <p:spPr>
          <a:xfrm>
            <a:off x="533400" y="1371600"/>
            <a:ext cx="8077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64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895D1D"/>
                </a:solidFill>
                <a:latin typeface="Times New Roman"/>
                <a:cs typeface="Times New Roman"/>
              </a:rPr>
              <a:t>Typology of Journalistic Weblogs</a:t>
            </a:r>
            <a:endParaRPr lang="en-US" sz="2000" dirty="0">
              <a:latin typeface="Times New Roman"/>
              <a:cs typeface="Times New Roman"/>
            </a:endParaRPr>
          </a:p>
        </p:txBody>
      </p:sp>
      <p:sp>
        <p:nvSpPr>
          <p:cNvPr id="2" name="Content Placeholder 1"/>
          <p:cNvSpPr>
            <a:spLocks noGrp="1"/>
          </p:cNvSpPr>
          <p:nvPr>
            <p:ph idx="1"/>
          </p:nvPr>
        </p:nvSpPr>
        <p:spPr>
          <a:xfrm>
            <a:off x="626166" y="5181600"/>
            <a:ext cx="7908234" cy="1295400"/>
          </a:xfrm>
        </p:spPr>
        <p:txBody>
          <a:bodyPr>
            <a:normAutofit fontScale="62500" lnSpcReduction="20000"/>
          </a:bodyPr>
          <a:lstStyle/>
          <a:p>
            <a:pPr marL="0" indent="0">
              <a:buNone/>
            </a:pPr>
            <a:r>
              <a:rPr lang="en-US" sz="3800" dirty="0">
                <a:latin typeface="Times New Roman" pitchFamily="18" charset="0"/>
                <a:cs typeface="Times New Roman" pitchFamily="18" charset="0"/>
              </a:rPr>
              <a:t>These types of blogs </a:t>
            </a:r>
            <a:r>
              <a:rPr lang="en-US" sz="3800" dirty="0">
                <a:solidFill>
                  <a:schemeClr val="tx1"/>
                </a:solidFill>
                <a:latin typeface="Times New Roman" pitchFamily="18" charset="0"/>
                <a:cs typeface="Times New Roman" pitchFamily="18" charset="0"/>
              </a:rPr>
              <a:t>differ not only in the type of content, but also in the way that content is delivered or written, such as by genre</a:t>
            </a:r>
            <a:r>
              <a:rPr lang="zh-CN" altLang="en-US" sz="3800" dirty="0">
                <a:solidFill>
                  <a:schemeClr val="tx1"/>
                </a:solidFill>
                <a:latin typeface="Times New Roman" pitchFamily="18" charset="0"/>
                <a:cs typeface="Times New Roman" pitchFamily="18" charset="0"/>
              </a:rPr>
              <a:t>（流派）</a:t>
            </a:r>
            <a:r>
              <a:rPr lang="en-US" sz="3800" dirty="0">
                <a:solidFill>
                  <a:schemeClr val="tx1"/>
                </a:solidFill>
                <a:latin typeface="Times New Roman" pitchFamily="18" charset="0"/>
                <a:cs typeface="Times New Roman" pitchFamily="18" charset="0"/>
              </a:rPr>
              <a:t>, by blogger, by media type and by device.</a:t>
            </a:r>
            <a:endParaRPr lang="en-US" sz="3800" dirty="0">
              <a:latin typeface="Times New Roman" pitchFamily="18" charset="0"/>
              <a:cs typeface="Times New Roman" pitchFamily="18" charset="0"/>
            </a:endParaRPr>
          </a:p>
          <a:p>
            <a:endParaRPr 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371600"/>
            <a:ext cx="8006520" cy="3680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609600" y="1371600"/>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42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6337300" cy="647700"/>
          </a:xfrm>
        </p:spPr>
        <p:txBody>
          <a:bodyPr/>
          <a:lstStyle/>
          <a:p>
            <a:r>
              <a:rPr lang="en-US" sz="3200" dirty="0">
                <a:latin typeface="Times New Roman"/>
                <a:cs typeface="Times New Roman"/>
              </a:rPr>
              <a:t>1. Citizen Blog</a:t>
            </a:r>
          </a:p>
        </p:txBody>
      </p:sp>
      <p:sp>
        <p:nvSpPr>
          <p:cNvPr id="2" name="Content Placeholder 1"/>
          <p:cNvSpPr>
            <a:spLocks noGrp="1"/>
          </p:cNvSpPr>
          <p:nvPr>
            <p:ph idx="1"/>
          </p:nvPr>
        </p:nvSpPr>
        <p:spPr>
          <a:xfrm>
            <a:off x="533400" y="1447800"/>
            <a:ext cx="8292353" cy="3877815"/>
          </a:xfrm>
        </p:spPr>
        <p:txBody>
          <a:bodyPr>
            <a:noAutofit/>
          </a:bodyPr>
          <a:lstStyle/>
          <a:p>
            <a:r>
              <a:rPr lang="en-US" sz="2800" dirty="0">
                <a:latin typeface="Times New Roman"/>
                <a:cs typeface="Times New Roman"/>
              </a:rPr>
              <a:t>Written by the public outside the media</a:t>
            </a:r>
          </a:p>
          <a:p>
            <a:pPr lvl="1"/>
            <a:r>
              <a:rPr lang="en-US" sz="2800" dirty="0">
                <a:latin typeface="Times New Roman"/>
                <a:cs typeface="Times New Roman"/>
              </a:rPr>
              <a:t>First-hand reporting and media commentary</a:t>
            </a:r>
            <a:r>
              <a:rPr lang="zh-CN" altLang="en-US" sz="2800" dirty="0">
                <a:latin typeface="Times New Roman"/>
                <a:cs typeface="Times New Roman"/>
              </a:rPr>
              <a:t>（評論文章）</a:t>
            </a:r>
            <a:r>
              <a:rPr lang="en-US" sz="2800" dirty="0">
                <a:latin typeface="Times New Roman"/>
                <a:cs typeface="Times New Roman"/>
              </a:rPr>
              <a:t> (</a:t>
            </a:r>
            <a:r>
              <a:rPr lang="en-US" sz="2800" dirty="0" err="1">
                <a:latin typeface="Times New Roman"/>
                <a:cs typeface="Times New Roman"/>
              </a:rPr>
              <a:t>watchblogs</a:t>
            </a:r>
            <a:r>
              <a:rPr lang="en-US" sz="2800" dirty="0">
                <a:latin typeface="Times New Roman"/>
                <a:cs typeface="Times New Roman"/>
              </a:rPr>
              <a:t>)</a:t>
            </a:r>
          </a:p>
          <a:p>
            <a:pPr lvl="2"/>
            <a:r>
              <a:rPr lang="en-US" sz="2700" dirty="0">
                <a:latin typeface="Times New Roman"/>
                <a:cs typeface="Times New Roman"/>
              </a:rPr>
              <a:t>Content creator: ranging from amateur reporters to non-profit organizations</a:t>
            </a:r>
          </a:p>
          <a:p>
            <a:pPr lvl="1"/>
            <a:r>
              <a:rPr lang="en-US" sz="2800" dirty="0">
                <a:latin typeface="Times New Roman"/>
                <a:cs typeface="Times New Roman"/>
              </a:rPr>
              <a:t>Functions:</a:t>
            </a:r>
          </a:p>
          <a:p>
            <a:pPr lvl="2"/>
            <a:r>
              <a:rPr lang="en-US" sz="2800" dirty="0">
                <a:latin typeface="Times New Roman"/>
                <a:cs typeface="Times New Roman"/>
              </a:rPr>
              <a:t>Fact-checking: testing the truth of claims</a:t>
            </a:r>
            <a:r>
              <a:rPr lang="zh-CN" altLang="en-US" sz="2800" dirty="0">
                <a:latin typeface="Times New Roman"/>
                <a:cs typeface="Times New Roman"/>
              </a:rPr>
              <a:t>（主張）</a:t>
            </a:r>
            <a:r>
              <a:rPr lang="en-US" sz="2800" dirty="0">
                <a:latin typeface="Times New Roman"/>
                <a:cs typeface="Times New Roman"/>
              </a:rPr>
              <a:t> made by media</a:t>
            </a:r>
          </a:p>
          <a:p>
            <a:pPr lvl="2"/>
            <a:r>
              <a:rPr lang="en-US" sz="2800" dirty="0">
                <a:latin typeface="Times New Roman"/>
                <a:cs typeface="Times New Roman"/>
              </a:rPr>
              <a:t>Highlight under-covered stories, biases</a:t>
            </a:r>
            <a:r>
              <a:rPr lang="zh-CN" altLang="en-US" sz="2800" dirty="0">
                <a:latin typeface="Times New Roman"/>
                <a:cs typeface="Times New Roman"/>
              </a:rPr>
              <a:t>（偏見）</a:t>
            </a:r>
            <a:r>
              <a:rPr lang="en-US" sz="2800" dirty="0">
                <a:latin typeface="Times New Roman"/>
                <a:cs typeface="Times New Roman"/>
              </a:rPr>
              <a:t>, and poor arguments</a:t>
            </a:r>
          </a:p>
        </p:txBody>
      </p:sp>
    </p:spTree>
    <p:extLst>
      <p:ext uri="{BB962C8B-B14F-4D97-AF65-F5344CB8AC3E}">
        <p14:creationId xmlns:p14="http://schemas.microsoft.com/office/powerpoint/2010/main" val="160319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z="3200" dirty="0">
                <a:latin typeface="Times New Roman"/>
                <a:cs typeface="Times New Roman"/>
              </a:rPr>
              <a:t>Fact-checking</a:t>
            </a:r>
            <a:endParaRPr lang="zh-HK" altLang="en-US" sz="3200" dirty="0">
              <a:latin typeface="Times New Roman"/>
              <a:cs typeface="Times New Roman"/>
            </a:endParaRPr>
          </a:p>
        </p:txBody>
      </p:sp>
      <p:sp>
        <p:nvSpPr>
          <p:cNvPr id="3" name="Content Placeholder 2"/>
          <p:cNvSpPr>
            <a:spLocks noGrp="1"/>
          </p:cNvSpPr>
          <p:nvPr>
            <p:ph idx="1"/>
          </p:nvPr>
        </p:nvSpPr>
        <p:spPr/>
        <p:txBody>
          <a:bodyPr/>
          <a:lstStyle/>
          <a:p>
            <a:endParaRPr lang="zh-HK" altLang="en-US" dirty="0"/>
          </a:p>
        </p:txBody>
      </p:sp>
      <p:sp>
        <p:nvSpPr>
          <p:cNvPr id="9" name="Rectangle 8"/>
          <p:cNvSpPr/>
          <p:nvPr/>
        </p:nvSpPr>
        <p:spPr>
          <a:xfrm>
            <a:off x="5883213" y="3505200"/>
            <a:ext cx="3089337" cy="2677656"/>
          </a:xfrm>
          <a:prstGeom prst="rect">
            <a:avLst/>
          </a:prstGeom>
          <a:noFill/>
        </p:spPr>
        <p:txBody>
          <a:bodyPr wrap="square">
            <a:spAutoFit/>
          </a:bodyPr>
          <a:lstStyle/>
          <a:p>
            <a:pPr marL="457200" indent="-457200">
              <a:buFont typeface="Arial" panose="020B0604020202020204" pitchFamily="34" charset="0"/>
              <a:buChar char="•"/>
            </a:pPr>
            <a:r>
              <a:rPr lang="en-US" altLang="zh-HK" sz="2400" dirty="0"/>
              <a:t>Media Bias/Fact Check (MBFC News): </a:t>
            </a:r>
            <a:r>
              <a:rPr lang="en-US" sz="2400" dirty="0">
                <a:latin typeface="Times New Roman"/>
                <a:cs typeface="Times New Roman"/>
              </a:rPr>
              <a:t>Independent websites set up for correcting media bias</a:t>
            </a:r>
          </a:p>
        </p:txBody>
      </p:sp>
      <p:pic>
        <p:nvPicPr>
          <p:cNvPr id="5" name="Picture 4" descr="Graphical user interface, text, application&#10;&#10;Description automatically generated">
            <a:extLst>
              <a:ext uri="{FF2B5EF4-FFF2-40B4-BE49-F238E27FC236}">
                <a16:creationId xmlns:a16="http://schemas.microsoft.com/office/drawing/2014/main" id="{05966906-E582-A542-97B6-26B56F9D9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92150"/>
            <a:ext cx="9144000" cy="2514226"/>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070B1831-80B4-A44F-A0A6-E408AF7339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206376"/>
            <a:ext cx="4874918" cy="3651624"/>
          </a:xfrm>
          <a:prstGeom prst="rect">
            <a:avLst/>
          </a:prstGeom>
        </p:spPr>
      </p:pic>
    </p:spTree>
    <p:extLst>
      <p:ext uri="{BB962C8B-B14F-4D97-AF65-F5344CB8AC3E}">
        <p14:creationId xmlns:p14="http://schemas.microsoft.com/office/powerpoint/2010/main" val="1453105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latin typeface="Times New Roman"/>
                <a:cs typeface="Times New Roman"/>
              </a:rPr>
              <a:t>Fact-checking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621" y="1084076"/>
            <a:ext cx="3864776" cy="3330149"/>
          </a:xfrm>
        </p:spPr>
      </p:pic>
      <p:sp>
        <p:nvSpPr>
          <p:cNvPr id="5" name="Rectangle 4"/>
          <p:cNvSpPr/>
          <p:nvPr/>
        </p:nvSpPr>
        <p:spPr>
          <a:xfrm>
            <a:off x="4267200" y="2057400"/>
            <a:ext cx="4648200" cy="1631216"/>
          </a:xfrm>
          <a:prstGeom prst="rect">
            <a:avLst/>
          </a:prstGeom>
        </p:spPr>
        <p:txBody>
          <a:bodyPr wrap="square">
            <a:spAutoFit/>
          </a:bodyPr>
          <a:lstStyle/>
          <a:p>
            <a:r>
              <a:rPr lang="en-US" sz="2000" dirty="0">
                <a:latin typeface="Times New Roman"/>
                <a:cs typeface="Times New Roman"/>
              </a:rPr>
              <a:t>Official report revealed by mainstream media: 11 people dead, 45 people  on broad</a:t>
            </a:r>
          </a:p>
          <a:p>
            <a:endParaRPr lang="en-US" sz="2000" dirty="0">
              <a:latin typeface="Times New Roman"/>
              <a:cs typeface="Times New Roman"/>
            </a:endParaRPr>
          </a:p>
          <a:p>
            <a:r>
              <a:rPr lang="en-US" sz="2000" dirty="0">
                <a:latin typeface="Times New Roman"/>
                <a:cs typeface="Times New Roman"/>
              </a:rPr>
              <a:t>Survivor &amp; Eyewitness : at least 97 students, 60 confirmed death </a:t>
            </a:r>
          </a:p>
        </p:txBody>
      </p:sp>
      <p:pic>
        <p:nvPicPr>
          <p:cNvPr id="4097" name="Picture 1" descr="C:\Users\lijiang2\AppData\Roaming\Tencent\Users\35643741\QQ\WinTemp\RichOle\81JLTOUC9$}CWV5PQ7AMMS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9" y="5279305"/>
            <a:ext cx="6638925" cy="1544139"/>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C:\Users\lijiang2\AppData\Roaming\Tencent\Users\35643741\QQ\WinTemp\RichOle\`PUPS7RN@1KM$F{4R3XJ[4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2397" y="3829960"/>
            <a:ext cx="3752850" cy="142875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7642106" y="5315920"/>
            <a:ext cx="1522325" cy="1544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50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4000" dirty="0">
                <a:latin typeface="Times New Roman" pitchFamily="18" charset="0"/>
                <a:cs typeface="Times New Roman" pitchFamily="18" charset="0"/>
              </a:rPr>
              <a:t>Fact-checking</a:t>
            </a:r>
          </a:p>
        </p:txBody>
      </p:sp>
      <p:sp>
        <p:nvSpPr>
          <p:cNvPr id="2" name="Content Placeholder 1"/>
          <p:cNvSpPr>
            <a:spLocks noGrp="1"/>
          </p:cNvSpPr>
          <p:nvPr>
            <p:ph idx="1"/>
          </p:nvPr>
        </p:nvSpPr>
        <p:spPr>
          <a:xfrm>
            <a:off x="457200" y="1676400"/>
            <a:ext cx="8139953" cy="3877815"/>
          </a:xfrm>
        </p:spPr>
        <p:txBody>
          <a:bodyPr/>
          <a:lstStyle/>
          <a:p>
            <a:pPr>
              <a:buSzPct val="60000"/>
            </a:pPr>
            <a:r>
              <a:rPr lang="en-US" sz="2800" dirty="0">
                <a:latin typeface="Times New Roman" pitchFamily="18" charset="0"/>
                <a:cs typeface="Times New Roman" pitchFamily="18" charset="0"/>
              </a:rPr>
              <a:t>Paul Lewis: How citizen journalism empowers the people and enables journalists to get closer to the truth</a:t>
            </a:r>
          </a:p>
          <a:p>
            <a:pPr marL="0" indent="0">
              <a:buSzPct val="60000"/>
              <a:buNone/>
            </a:pPr>
            <a:r>
              <a:rPr lang="en-US" sz="2800" dirty="0">
                <a:latin typeface="Times New Roman" pitchFamily="18" charset="0"/>
                <a:cs typeface="Times New Roman" pitchFamily="18" charset="0"/>
                <a:hlinkClick r:id="rId3"/>
              </a:rPr>
              <a:t>    https://www.youtube.com/watch?v=9APO9_yNbcg</a:t>
            </a:r>
            <a:endParaRPr lang="en-US" sz="2800" dirty="0">
              <a:latin typeface="Times New Roman" pitchFamily="18" charset="0"/>
              <a:cs typeface="Times New Roman" pitchFamily="18" charset="0"/>
            </a:endParaRPr>
          </a:p>
          <a:p>
            <a:pPr marL="0" indent="0">
              <a:buSzPct val="60000"/>
              <a:buNone/>
            </a:pPr>
            <a:endParaRPr lang="en-US" sz="2800" dirty="0">
              <a:latin typeface="Times New Roman" pitchFamily="18" charset="0"/>
              <a:cs typeface="Times New Roman" pitchFamily="18" charset="0"/>
            </a:endParaRPr>
          </a:p>
          <a:p>
            <a:pPr marL="0" indent="0">
              <a:buSzPct val="60000"/>
              <a:buNone/>
            </a:pPr>
            <a:endParaRPr lang="en-US" sz="2800" dirty="0">
              <a:latin typeface="Times New Roman" pitchFamily="18" charset="0"/>
              <a:cs typeface="Times New Roman" pitchFamily="18" charset="0"/>
            </a:endParaRPr>
          </a:p>
        </p:txBody>
      </p:sp>
      <p:cxnSp>
        <p:nvCxnSpPr>
          <p:cNvPr id="7" name="Straight Connector 6"/>
          <p:cNvCxnSpPr/>
          <p:nvPr/>
        </p:nvCxnSpPr>
        <p:spPr>
          <a:xfrm flipV="1">
            <a:off x="609600" y="1295400"/>
            <a:ext cx="8305800" cy="7620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downloa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4038600"/>
            <a:ext cx="4191000" cy="2514600"/>
          </a:xfrm>
          <a:prstGeom prst="rect">
            <a:avLst/>
          </a:prstGeom>
        </p:spPr>
      </p:pic>
    </p:spTree>
    <p:extLst>
      <p:ext uri="{BB962C8B-B14F-4D97-AF65-F5344CB8AC3E}">
        <p14:creationId xmlns:p14="http://schemas.microsoft.com/office/powerpoint/2010/main" val="3151806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73" y="1923996"/>
            <a:ext cx="8610600" cy="486479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Rectangle 3"/>
          <p:cNvSpPr/>
          <p:nvPr/>
        </p:nvSpPr>
        <p:spPr>
          <a:xfrm>
            <a:off x="228600" y="399871"/>
            <a:ext cx="8686800" cy="1569660"/>
          </a:xfrm>
          <a:prstGeom prst="rect">
            <a:avLst/>
          </a:prstGeom>
        </p:spPr>
        <p:txBody>
          <a:bodyPr wrap="square">
            <a:spAutoFit/>
          </a:bodyPr>
          <a:lstStyle/>
          <a:p>
            <a:r>
              <a:rPr lang="en-US" sz="2400" dirty="0"/>
              <a:t>Highlight the uncovered: In April 2010, WikiLeaks activist exposed the secret ‘Collateral Murder</a:t>
            </a:r>
            <a:r>
              <a:rPr lang="zh-CN" altLang="en-US" sz="2400" dirty="0"/>
              <a:t>（附帶謀殺？）</a:t>
            </a:r>
            <a:r>
              <a:rPr lang="en-US" sz="2400" dirty="0"/>
              <a:t>’ video to the world, revealing how a US aircraft shot and killed Iraqi civilians</a:t>
            </a:r>
            <a:r>
              <a:rPr lang="zh-CN" altLang="en-US" sz="2400" dirty="0"/>
              <a:t>（伊拉克平民）</a:t>
            </a:r>
            <a:r>
              <a:rPr lang="en-US" sz="2400" dirty="0"/>
              <a:t> in July 2007. </a:t>
            </a:r>
          </a:p>
        </p:txBody>
      </p:sp>
    </p:spTree>
    <p:extLst>
      <p:ext uri="{BB962C8B-B14F-4D97-AF65-F5344CB8AC3E}">
        <p14:creationId xmlns:p14="http://schemas.microsoft.com/office/powerpoint/2010/main" val="2819092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latin typeface="Times New Roman"/>
                <a:cs typeface="Times New Roman"/>
              </a:rPr>
              <a:t>2. Audience Blog</a:t>
            </a:r>
          </a:p>
        </p:txBody>
      </p:sp>
      <p:sp>
        <p:nvSpPr>
          <p:cNvPr id="2" name="Content Placeholder 1"/>
          <p:cNvSpPr>
            <a:spLocks noGrp="1"/>
          </p:cNvSpPr>
          <p:nvPr>
            <p:ph idx="1"/>
          </p:nvPr>
        </p:nvSpPr>
        <p:spPr/>
        <p:txBody>
          <a:bodyPr/>
          <a:lstStyle/>
          <a:p>
            <a:r>
              <a:rPr lang="en-US" sz="2800" dirty="0">
                <a:latin typeface="Times New Roman"/>
                <a:cs typeface="Times New Roman"/>
              </a:rPr>
              <a:t>Written by the public within the media</a:t>
            </a:r>
          </a:p>
          <a:p>
            <a:r>
              <a:rPr lang="en-US" sz="2800" dirty="0">
                <a:latin typeface="Times New Roman"/>
                <a:cs typeface="Times New Roman"/>
              </a:rPr>
              <a:t>Content creator: Audience/readers of the media</a:t>
            </a:r>
          </a:p>
          <a:p>
            <a:r>
              <a:rPr lang="en-US" sz="2800" dirty="0">
                <a:latin typeface="Times New Roman"/>
                <a:cs typeface="Times New Roman"/>
              </a:rPr>
              <a:t>Aims</a:t>
            </a:r>
          </a:p>
          <a:p>
            <a:pPr lvl="1"/>
            <a:r>
              <a:rPr lang="en-US" sz="2800" dirty="0">
                <a:latin typeface="Times New Roman"/>
                <a:cs typeface="Times New Roman"/>
              </a:rPr>
              <a:t>Promote a sense of community among audience</a:t>
            </a:r>
          </a:p>
          <a:p>
            <a:pPr lvl="1"/>
            <a:r>
              <a:rPr lang="en-US" sz="2800" dirty="0">
                <a:latin typeface="Times New Roman"/>
                <a:cs typeface="Times New Roman"/>
              </a:rPr>
              <a:t>Foster</a:t>
            </a:r>
            <a:r>
              <a:rPr lang="zh-CN" altLang="en-US" sz="2800" dirty="0">
                <a:latin typeface="Times New Roman"/>
                <a:cs typeface="Times New Roman"/>
              </a:rPr>
              <a:t>（培養）</a:t>
            </a:r>
            <a:r>
              <a:rPr lang="en-US" sz="2800" dirty="0">
                <a:latin typeface="Times New Roman"/>
                <a:cs typeface="Times New Roman"/>
              </a:rPr>
              <a:t> dialogues between journalists and audience</a:t>
            </a:r>
          </a:p>
          <a:p>
            <a:pPr lvl="1"/>
            <a:r>
              <a:rPr lang="en-US" sz="2800" dirty="0">
                <a:latin typeface="Times New Roman"/>
                <a:cs typeface="Times New Roman"/>
              </a:rPr>
              <a:t>Improve brand loyalty</a:t>
            </a:r>
            <a:r>
              <a:rPr lang="zh-CN" altLang="en-US" sz="2800" dirty="0">
                <a:latin typeface="Times New Roman"/>
                <a:cs typeface="Times New Roman"/>
              </a:rPr>
              <a:t>（忠誠度）</a:t>
            </a:r>
            <a:r>
              <a:rPr lang="en-US" sz="2800" dirty="0">
                <a:latin typeface="Times New Roman"/>
                <a:cs typeface="Times New Roman"/>
              </a:rPr>
              <a:t> and trust (similar to audience discussion forum)</a:t>
            </a:r>
          </a:p>
          <a:p>
            <a:pPr lvl="1"/>
            <a:r>
              <a:rPr lang="zh-CN" altLang="en-US" sz="2800" dirty="0">
                <a:latin typeface="Times New Roman"/>
                <a:cs typeface="Times New Roman"/>
              </a:rPr>
              <a:t>（类似于观众讨论区）</a:t>
            </a:r>
            <a:endParaRPr lang="en-US" sz="2800" dirty="0">
              <a:latin typeface="Times New Roman"/>
              <a:cs typeface="Times New Roman"/>
            </a:endParaRPr>
          </a:p>
        </p:txBody>
      </p:sp>
    </p:spTree>
    <p:extLst>
      <p:ext uri="{BB962C8B-B14F-4D97-AF65-F5344CB8AC3E}">
        <p14:creationId xmlns:p14="http://schemas.microsoft.com/office/powerpoint/2010/main" val="10163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2050" name="Picture 2" descr="C:\Users\lijiang2\AppData\Roaming\Tencent\Users\35643741\QQ\WinTemp\RichOle\@I1`%4W`C3{XXDV}AMDYP(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0"/>
            <a:ext cx="7334939" cy="778689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2753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676400"/>
            <a:ext cx="8077200" cy="1470025"/>
          </a:xfrm>
        </p:spPr>
        <p:txBody>
          <a:bodyPr>
            <a:normAutofit/>
          </a:bodyPr>
          <a:lstStyle/>
          <a:p>
            <a:r>
              <a:rPr lang="en-US" sz="4000" dirty="0">
                <a:latin typeface="Times New Roman" pitchFamily="18" charset="0"/>
                <a:cs typeface="Times New Roman" pitchFamily="18" charset="0"/>
              </a:rPr>
              <a:t>The Changing Media Landscape</a:t>
            </a:r>
          </a:p>
        </p:txBody>
      </p:sp>
      <p:sp>
        <p:nvSpPr>
          <p:cNvPr id="3" name="Subtitle 2"/>
          <p:cNvSpPr>
            <a:spLocks noGrp="1"/>
          </p:cNvSpPr>
          <p:nvPr>
            <p:ph type="subTitle" idx="1"/>
          </p:nvPr>
        </p:nvSpPr>
        <p:spPr/>
        <p:txBody>
          <a:bodyPr/>
          <a:lstStyle/>
          <a:p>
            <a:endParaRPr lang="en-US" dirty="0"/>
          </a:p>
        </p:txBody>
      </p:sp>
      <p:pic>
        <p:nvPicPr>
          <p:cNvPr id="4" name="Picture 6" descr="ComcastChallen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32" y="3276600"/>
            <a:ext cx="9144000" cy="3581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77756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descr="150px-HKEJ_logo.svg.png"/>
          <p:cNvPicPr>
            <a:picLocks noGrp="1" noChangeAspect="1"/>
          </p:cNvPicPr>
          <p:nvPr>
            <p:ph idx="1"/>
          </p:nvPr>
        </p:nvPicPr>
        <p:blipFill>
          <a:blip r:embed="rId3">
            <a:extLst>
              <a:ext uri="{28A0092B-C50C-407E-A947-70E740481C1C}">
                <a14:useLocalDpi xmlns:a14="http://schemas.microsoft.com/office/drawing/2010/main" val="0"/>
              </a:ext>
            </a:extLst>
          </a:blip>
          <a:srcRect l="17396" r="17396"/>
          <a:stretch>
            <a:fillRect/>
          </a:stretch>
        </p:blipFill>
        <p:spPr>
          <a:xfrm>
            <a:off x="457200" y="3207247"/>
            <a:ext cx="4876800" cy="3390403"/>
          </a:xfr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8" y="0"/>
            <a:ext cx="8772525" cy="731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304800" y="609600"/>
            <a:ext cx="5410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descr="150px-HKEJ_logo.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1752600"/>
            <a:ext cx="1905000" cy="863600"/>
          </a:xfrm>
          <a:prstGeom prst="rect">
            <a:avLst/>
          </a:prstGeom>
        </p:spPr>
      </p:pic>
      <p:pic>
        <p:nvPicPr>
          <p:cNvPr id="7" name="Picture 6" descr="Text&#10;&#10;Description automatically generated">
            <a:extLst>
              <a:ext uri="{FF2B5EF4-FFF2-40B4-BE49-F238E27FC236}">
                <a16:creationId xmlns:a16="http://schemas.microsoft.com/office/drawing/2014/main" id="{DFD01BAB-1B8B-AE4B-92FF-204A34DB8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9277" y="736600"/>
            <a:ext cx="6845445" cy="5102195"/>
          </a:xfrm>
          <a:prstGeom prst="rect">
            <a:avLst/>
          </a:prstGeom>
        </p:spPr>
      </p:pic>
    </p:spTree>
    <p:extLst>
      <p:ext uri="{BB962C8B-B14F-4D97-AF65-F5344CB8AC3E}">
        <p14:creationId xmlns:p14="http://schemas.microsoft.com/office/powerpoint/2010/main" val="1930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latin typeface="Times New Roman"/>
                <a:cs typeface="Times New Roman"/>
              </a:rPr>
              <a:t>3. Journalist Blog</a:t>
            </a:r>
          </a:p>
        </p:txBody>
      </p:sp>
      <p:sp>
        <p:nvSpPr>
          <p:cNvPr id="2" name="Content Placeholder 1"/>
          <p:cNvSpPr>
            <a:spLocks noGrp="1"/>
          </p:cNvSpPr>
          <p:nvPr>
            <p:ph idx="1"/>
          </p:nvPr>
        </p:nvSpPr>
        <p:spPr/>
        <p:txBody>
          <a:bodyPr>
            <a:normAutofit/>
          </a:bodyPr>
          <a:lstStyle/>
          <a:p>
            <a:r>
              <a:rPr lang="en-US" sz="2800" dirty="0">
                <a:latin typeface="Times New Roman"/>
                <a:cs typeface="Times New Roman"/>
              </a:rPr>
              <a:t>Written by journalists without professional affiliations</a:t>
            </a:r>
            <a:r>
              <a:rPr lang="zh-CN" altLang="en-US" sz="2800" dirty="0">
                <a:latin typeface="Times New Roman"/>
                <a:cs typeface="Times New Roman"/>
              </a:rPr>
              <a:t>（隸屬關係）</a:t>
            </a:r>
            <a:endParaRPr lang="en-US" sz="2800" dirty="0">
              <a:latin typeface="Times New Roman"/>
              <a:cs typeface="Times New Roman"/>
            </a:endParaRPr>
          </a:p>
          <a:p>
            <a:r>
              <a:rPr lang="en-US" sz="2800" dirty="0">
                <a:latin typeface="Times New Roman"/>
                <a:cs typeface="Times New Roman"/>
              </a:rPr>
              <a:t>Features</a:t>
            </a:r>
          </a:p>
          <a:p>
            <a:pPr lvl="1"/>
            <a:r>
              <a:rPr lang="en-US" sz="2800" dirty="0">
                <a:latin typeface="Times New Roman"/>
                <a:cs typeface="Times New Roman"/>
              </a:rPr>
              <a:t>Bring journalists closer in the blogosphere as they interact frequently through linking, commenting and citing each other</a:t>
            </a:r>
            <a:r>
              <a:rPr lang="zh-CN" altLang="en-US" sz="2800" dirty="0">
                <a:latin typeface="Times New Roman"/>
                <a:cs typeface="Times New Roman"/>
              </a:rPr>
              <a:t>（相互引用）</a:t>
            </a:r>
            <a:endParaRPr lang="en-US" sz="2800" dirty="0">
              <a:latin typeface="Times New Roman"/>
              <a:cs typeface="Times New Roman"/>
            </a:endParaRPr>
          </a:p>
          <a:p>
            <a:pPr lvl="1"/>
            <a:r>
              <a:rPr lang="en-US" sz="2800" dirty="0">
                <a:latin typeface="Times New Roman"/>
                <a:cs typeface="Times New Roman"/>
              </a:rPr>
              <a:t>In-depth writing: not constrained</a:t>
            </a:r>
            <a:r>
              <a:rPr lang="zh-CN" altLang="en-US" sz="2800" dirty="0">
                <a:latin typeface="Times New Roman"/>
                <a:cs typeface="Times New Roman"/>
              </a:rPr>
              <a:t>（受限）</a:t>
            </a:r>
            <a:r>
              <a:rPr lang="en-US" sz="2800" dirty="0">
                <a:latin typeface="Times New Roman"/>
                <a:cs typeface="Times New Roman"/>
              </a:rPr>
              <a:t> by space and  time </a:t>
            </a:r>
          </a:p>
          <a:p>
            <a:pPr lvl="1"/>
            <a:r>
              <a:rPr lang="en-US" sz="2800" dirty="0">
                <a:latin typeface="Times New Roman"/>
                <a:cs typeface="Times New Roman"/>
              </a:rPr>
              <a:t>Less influenced by censorship or editorial board</a:t>
            </a:r>
          </a:p>
          <a:p>
            <a:pPr lvl="1"/>
            <a:r>
              <a:rPr lang="en-US" sz="2800" dirty="0">
                <a:latin typeface="Times New Roman"/>
                <a:cs typeface="Times New Roman"/>
              </a:rPr>
              <a:t>Usually adopt an interpretative</a:t>
            </a:r>
            <a:r>
              <a:rPr lang="zh-CN" altLang="en-US" sz="2800" dirty="0">
                <a:latin typeface="Times New Roman"/>
                <a:cs typeface="Times New Roman"/>
              </a:rPr>
              <a:t>（解釋）</a:t>
            </a:r>
            <a:r>
              <a:rPr lang="en-US" sz="2800" dirty="0">
                <a:latin typeface="Times New Roman"/>
                <a:cs typeface="Times New Roman"/>
              </a:rPr>
              <a:t> tone and reflect certain opinion orientations</a:t>
            </a:r>
            <a:r>
              <a:rPr lang="zh-CN" altLang="en-US" sz="2800" dirty="0">
                <a:latin typeface="Times New Roman"/>
                <a:cs typeface="Times New Roman"/>
              </a:rPr>
              <a:t>（取向）</a:t>
            </a:r>
            <a:endParaRPr lang="en-US" sz="2800" dirty="0">
              <a:latin typeface="Times New Roman"/>
              <a:cs typeface="Times New Roman"/>
            </a:endParaRPr>
          </a:p>
          <a:p>
            <a:pPr lvl="1"/>
            <a:endParaRPr lang="en-US" sz="2800" dirty="0">
              <a:latin typeface="Times New Roman"/>
              <a:cs typeface="Times New Roman"/>
            </a:endParaRPr>
          </a:p>
        </p:txBody>
      </p:sp>
    </p:spTree>
    <p:extLst>
      <p:ext uri="{BB962C8B-B14F-4D97-AF65-F5344CB8AC3E}">
        <p14:creationId xmlns:p14="http://schemas.microsoft.com/office/powerpoint/2010/main" val="13393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latin typeface="Times New Roman"/>
                <a:cs typeface="Times New Roman"/>
              </a:rPr>
              <a:t>Journalist Blog</a:t>
            </a:r>
          </a:p>
        </p:txBody>
      </p:sp>
      <p:sp>
        <p:nvSpPr>
          <p:cNvPr id="2" name="Content Placeholder 1"/>
          <p:cNvSpPr>
            <a:spLocks noGrp="1"/>
          </p:cNvSpPr>
          <p:nvPr>
            <p:ph idx="1"/>
          </p:nvPr>
        </p:nvSpPr>
        <p:spPr/>
        <p:txBody>
          <a:bodyPr/>
          <a:lstStyle/>
          <a:p>
            <a:endParaRPr lang="en-US" dirty="0"/>
          </a:p>
        </p:txBody>
      </p:sp>
      <p:pic>
        <p:nvPicPr>
          <p:cNvPr id="7" name="Picture 6" descr="Text&#10;&#10;Description automatically generated">
            <a:extLst>
              <a:ext uri="{FF2B5EF4-FFF2-40B4-BE49-F238E27FC236}">
                <a16:creationId xmlns:a16="http://schemas.microsoft.com/office/drawing/2014/main" id="{3385B56F-76B1-C242-90DD-B1D369B78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781050"/>
            <a:ext cx="5230755" cy="5816600"/>
          </a:xfrm>
          <a:prstGeom prst="rect">
            <a:avLst/>
          </a:prstGeom>
        </p:spPr>
      </p:pic>
      <p:sp>
        <p:nvSpPr>
          <p:cNvPr id="8" name="TextBox 7">
            <a:extLst>
              <a:ext uri="{FF2B5EF4-FFF2-40B4-BE49-F238E27FC236}">
                <a16:creationId xmlns:a16="http://schemas.microsoft.com/office/drawing/2014/main" id="{429394F7-4B69-4647-BBBF-9DC05CAF4023}"/>
              </a:ext>
            </a:extLst>
          </p:cNvPr>
          <p:cNvSpPr txBox="1"/>
          <p:nvPr/>
        </p:nvSpPr>
        <p:spPr>
          <a:xfrm>
            <a:off x="5562601" y="1524000"/>
            <a:ext cx="3124200" cy="2853153"/>
          </a:xfrm>
          <a:prstGeom prst="rect">
            <a:avLst/>
          </a:prstGeom>
          <a:noFill/>
        </p:spPr>
        <p:txBody>
          <a:bodyPr wrap="square" rtlCol="0">
            <a:spAutoFit/>
          </a:bodyPr>
          <a:lstStyle/>
          <a:p>
            <a:pPr>
              <a:lnSpc>
                <a:spcPct val="130000"/>
              </a:lnSpc>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Podcast series run by the Wall Street Journal</a:t>
            </a:r>
          </a:p>
          <a:p>
            <a:pPr>
              <a:lnSpc>
                <a:spcPct val="130000"/>
              </a:lnSpc>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30000"/>
              </a:lnSpc>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Featuring background stories of the news stories they report, narrated </a:t>
            </a:r>
          </a:p>
          <a:p>
            <a:pPr>
              <a:lnSpc>
                <a:spcPct val="130000"/>
              </a:lnSpc>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by its own journalists</a:t>
            </a:r>
          </a:p>
        </p:txBody>
      </p:sp>
    </p:spTree>
    <p:extLst>
      <p:ext uri="{BB962C8B-B14F-4D97-AF65-F5344CB8AC3E}">
        <p14:creationId xmlns:p14="http://schemas.microsoft.com/office/powerpoint/2010/main" val="2561503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0" y="570156"/>
            <a:ext cx="8303110" cy="1054250"/>
          </a:xfrm>
        </p:spPr>
        <p:txBody>
          <a:bodyPr/>
          <a:lstStyle/>
          <a:p>
            <a:r>
              <a:rPr lang="en-US" sz="3200" dirty="0">
                <a:latin typeface="Times New Roman"/>
                <a:cs typeface="Times New Roman"/>
              </a:rPr>
              <a:t>Journalist Blogging in China: The Development of Journalistic Professionalism </a:t>
            </a:r>
          </a:p>
        </p:txBody>
      </p:sp>
      <p:pic>
        <p:nvPicPr>
          <p:cNvPr id="3073" name="Picture 1" descr="C:\Users\lijiang2\AppData\Roaming\Tencent\Users\35643741\QQ\WinTemp\RichOle\9AB2{]N018D3[UZ1KPZ3[W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52600"/>
            <a:ext cx="7219639" cy="481965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 name="Straight Connector 3"/>
          <p:cNvCxnSpPr/>
          <p:nvPr/>
        </p:nvCxnSpPr>
        <p:spPr>
          <a:xfrm>
            <a:off x="6096000" y="2819400"/>
            <a:ext cx="1600200" cy="0"/>
          </a:xfrm>
          <a:prstGeom prst="line">
            <a:avLst/>
          </a:prstGeom>
          <a:ln w="38100" cmpd="sng">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438400" y="3048000"/>
            <a:ext cx="5334000" cy="0"/>
          </a:xfrm>
          <a:prstGeom prst="line">
            <a:avLst/>
          </a:prstGeom>
          <a:ln w="28575" cmpd="sng">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438400" y="3276600"/>
            <a:ext cx="1600200" cy="0"/>
          </a:xfrm>
          <a:prstGeom prst="line">
            <a:avLst/>
          </a:prstGeom>
          <a:ln w="28575" cmpd="sng">
            <a:solidFill>
              <a:srgbClr val="C0504D"/>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46091" y="3596017"/>
            <a:ext cx="184666" cy="323165"/>
          </a:xfrm>
          <a:prstGeom prst="rect">
            <a:avLst/>
          </a:prstGeom>
          <a:noFill/>
        </p:spPr>
        <p:txBody>
          <a:bodyPr wrap="none" rtlCol="0">
            <a:spAutoFit/>
          </a:bodyPr>
          <a:lstStyle/>
          <a:p>
            <a:pPr algn="just">
              <a:lnSpc>
                <a:spcPct val="130000"/>
              </a:lnSpc>
            </a:pPr>
            <a:endParaRPr lang="en-US" sz="1200" dirty="0">
              <a:solidFill>
                <a:schemeClr val="tx1">
                  <a:lumMod val="75000"/>
                  <a:lumOff val="25000"/>
                </a:schemeClr>
              </a:solidFill>
              <a:latin typeface="+mn-ea"/>
            </a:endParaRPr>
          </a:p>
        </p:txBody>
      </p:sp>
      <p:cxnSp>
        <p:nvCxnSpPr>
          <p:cNvPr id="11" name="Straight Connector 10"/>
          <p:cNvCxnSpPr/>
          <p:nvPr/>
        </p:nvCxnSpPr>
        <p:spPr>
          <a:xfrm>
            <a:off x="2514600" y="5105400"/>
            <a:ext cx="5334000" cy="0"/>
          </a:xfrm>
          <a:prstGeom prst="line">
            <a:avLst/>
          </a:prstGeom>
          <a:ln w="28575" cmpd="sng">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438400" y="5334000"/>
            <a:ext cx="4267200" cy="0"/>
          </a:xfrm>
          <a:prstGeom prst="line">
            <a:avLst/>
          </a:prstGeom>
          <a:ln w="28575" cmpd="sng">
            <a:solidFill>
              <a:srgbClr val="C050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936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latin typeface="Times New Roman"/>
                <a:cs typeface="Times New Roman"/>
              </a:rPr>
              <a:t>Journalist Blog</a:t>
            </a:r>
          </a:p>
        </p:txBody>
      </p:sp>
      <p:sp>
        <p:nvSpPr>
          <p:cNvPr id="2" name="Content Placeholder 1"/>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8012"/>
            <a:ext cx="9144000" cy="5789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047269"/>
            <a:ext cx="3657600" cy="2762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Oval 4"/>
          <p:cNvSpPr/>
          <p:nvPr/>
        </p:nvSpPr>
        <p:spPr>
          <a:xfrm>
            <a:off x="4953000" y="34290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9025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latin typeface="Times New Roman"/>
                <a:cs typeface="Times New Roman"/>
              </a:rPr>
              <a:t>4. Media Blog</a:t>
            </a:r>
          </a:p>
        </p:txBody>
      </p:sp>
      <p:sp>
        <p:nvSpPr>
          <p:cNvPr id="2" name="Content Placeholder 1"/>
          <p:cNvSpPr>
            <a:spLocks noGrp="1"/>
          </p:cNvSpPr>
          <p:nvPr>
            <p:ph idx="1"/>
          </p:nvPr>
        </p:nvSpPr>
        <p:spPr>
          <a:xfrm>
            <a:off x="685800" y="1524000"/>
            <a:ext cx="6858000" cy="3877815"/>
          </a:xfrm>
        </p:spPr>
        <p:txBody>
          <a:bodyPr/>
          <a:lstStyle/>
          <a:p>
            <a:r>
              <a:rPr lang="en-US" sz="3200" dirty="0">
                <a:latin typeface="Times New Roman"/>
                <a:cs typeface="Times New Roman"/>
              </a:rPr>
              <a:t>A new genre of journalism by media institutions</a:t>
            </a:r>
            <a:r>
              <a:rPr lang="zh-CN" altLang="en-US" sz="3200" dirty="0">
                <a:latin typeface="Times New Roman"/>
                <a:cs typeface="Times New Roman"/>
              </a:rPr>
              <a:t>媒体机构的新新闻流派</a:t>
            </a:r>
            <a:endParaRPr lang="en-US" sz="3200" dirty="0">
              <a:latin typeface="Times New Roman"/>
              <a:cs typeface="Times New Roman"/>
            </a:endParaRPr>
          </a:p>
          <a:p>
            <a:r>
              <a:rPr lang="en-US" sz="3200" dirty="0">
                <a:latin typeface="Times New Roman"/>
                <a:cs typeface="Times New Roman"/>
              </a:rPr>
              <a:t>Two different approaches:</a:t>
            </a:r>
          </a:p>
          <a:p>
            <a:pPr lvl="1"/>
            <a:r>
              <a:rPr lang="en-US" sz="3000" dirty="0">
                <a:latin typeface="Times New Roman"/>
                <a:cs typeface="Times New Roman"/>
              </a:rPr>
              <a:t>For special event coverage</a:t>
            </a:r>
          </a:p>
          <a:p>
            <a:pPr lvl="1"/>
            <a:r>
              <a:rPr lang="zh-CN" altLang="en-US" sz="3000" dirty="0">
                <a:latin typeface="Times New Roman"/>
                <a:cs typeface="Times New Roman"/>
              </a:rPr>
              <a:t>对于特殊事件的报道</a:t>
            </a:r>
            <a:endParaRPr lang="en-US" sz="3000" dirty="0">
              <a:latin typeface="Times New Roman"/>
              <a:cs typeface="Times New Roman"/>
            </a:endParaRPr>
          </a:p>
          <a:p>
            <a:pPr lvl="1"/>
            <a:r>
              <a:rPr lang="en-US" sz="3000" dirty="0">
                <a:latin typeface="Times New Roman"/>
                <a:cs typeface="Times New Roman"/>
              </a:rPr>
              <a:t>Opinion columns and commentary</a:t>
            </a:r>
          </a:p>
          <a:p>
            <a:pPr lvl="1"/>
            <a:r>
              <a:rPr lang="zh-CN" altLang="en-US" sz="3000" dirty="0">
                <a:latin typeface="Times New Roman"/>
                <a:cs typeface="Times New Roman"/>
              </a:rPr>
              <a:t>观点专栏和评论</a:t>
            </a:r>
          </a:p>
          <a:p>
            <a:pPr lvl="1"/>
            <a:endParaRPr lang="en-US" sz="3000" dirty="0">
              <a:latin typeface="Times New Roman"/>
              <a:cs typeface="Times New Roman"/>
            </a:endParaRPr>
          </a:p>
          <a:p>
            <a:pPr lvl="1"/>
            <a:endParaRPr lang="en-US" sz="3000" dirty="0">
              <a:latin typeface="Times New Roman"/>
              <a:cs typeface="Times New Roman"/>
            </a:endParaRPr>
          </a:p>
          <a:p>
            <a:pPr marL="1188720" lvl="3" indent="0">
              <a:buNone/>
            </a:pPr>
            <a:endParaRPr lang="en-US" sz="1800" dirty="0">
              <a:latin typeface="Times New Roman"/>
              <a:cs typeface="Times New Roman"/>
            </a:endParaRPr>
          </a:p>
          <a:p>
            <a:pPr marL="1188720" lvl="3" indent="0">
              <a:buNone/>
            </a:pPr>
            <a:endParaRPr lang="en-US" sz="1800" dirty="0">
              <a:latin typeface="Times New Roman"/>
              <a:cs typeface="Times New Roman"/>
            </a:endParaRPr>
          </a:p>
        </p:txBody>
      </p:sp>
    </p:spTree>
    <p:extLst>
      <p:ext uri="{BB962C8B-B14F-4D97-AF65-F5344CB8AC3E}">
        <p14:creationId xmlns:p14="http://schemas.microsoft.com/office/powerpoint/2010/main" val="2565894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rtl="0">
              <a:spcBef>
                <a:spcPct val="0"/>
              </a:spcBef>
            </a:pPr>
            <a:r>
              <a:rPr lang="en-US" sz="3600" dirty="0">
                <a:latin typeface="Times New Roman"/>
                <a:cs typeface="Times New Roman"/>
              </a:rPr>
              <a:t>Special Event Coverage </a:t>
            </a:r>
          </a:p>
        </p:txBody>
      </p:sp>
      <p:sp>
        <p:nvSpPr>
          <p:cNvPr id="2" name="Content Placeholder 1"/>
          <p:cNvSpPr>
            <a:spLocks noGrp="1"/>
          </p:cNvSpPr>
          <p:nvPr>
            <p:ph idx="1"/>
          </p:nvPr>
        </p:nvSpPr>
        <p:spPr>
          <a:xfrm>
            <a:off x="457200" y="1905000"/>
            <a:ext cx="3505200" cy="3877815"/>
          </a:xfrm>
        </p:spPr>
        <p:txBody>
          <a:bodyPr/>
          <a:lstStyle/>
          <a:p>
            <a:pPr lvl="1"/>
            <a:r>
              <a:rPr lang="en-US" sz="2400" dirty="0">
                <a:latin typeface="Times New Roman"/>
                <a:cs typeface="Times New Roman"/>
              </a:rPr>
              <a:t>Exploit the immediacy and the ease of publication of new media</a:t>
            </a:r>
          </a:p>
          <a:p>
            <a:pPr lvl="1"/>
            <a:r>
              <a:rPr lang="zh-CN" altLang="en-US" sz="2400" dirty="0">
                <a:latin typeface="Times New Roman"/>
                <a:cs typeface="Times New Roman"/>
              </a:rPr>
              <a:t>利用新媒体的即时性和发布的便利性</a:t>
            </a:r>
            <a:endParaRPr lang="en-US" sz="2400" dirty="0">
              <a:latin typeface="Times New Roman"/>
              <a:cs typeface="Times New Roman"/>
            </a:endParaRPr>
          </a:p>
          <a:p>
            <a:pPr lvl="1"/>
            <a:r>
              <a:rPr lang="en-US" sz="2400" dirty="0">
                <a:latin typeface="Times New Roman"/>
                <a:cs typeface="Times New Roman"/>
              </a:rPr>
              <a:t>Not for in-depth discussion purpose</a:t>
            </a:r>
          </a:p>
          <a:p>
            <a:pPr lvl="1"/>
            <a:r>
              <a:rPr lang="zh-CN" altLang="en-US" sz="2400" dirty="0">
                <a:latin typeface="Times New Roman"/>
                <a:cs typeface="Times New Roman"/>
              </a:rPr>
              <a:t>不用于深入讨论的目的</a:t>
            </a:r>
          </a:p>
          <a:p>
            <a:pPr lvl="1"/>
            <a:endParaRPr lang="en-US" sz="2400" dirty="0">
              <a:latin typeface="Times New Roman"/>
              <a:cs typeface="Times New Roman"/>
            </a:endParaRPr>
          </a:p>
          <a:p>
            <a:pPr marL="0" indent="0">
              <a:buNone/>
            </a:pPr>
            <a:endParaRPr lang="en-US" sz="2800" dirty="0">
              <a:latin typeface="Times New Roman"/>
              <a:cs typeface="Times New Roman"/>
            </a:endParaRPr>
          </a:p>
        </p:txBody>
      </p:sp>
      <p:pic>
        <p:nvPicPr>
          <p:cNvPr id="5" name="Picture 4" descr="Graphical user interface, application&#10;&#10;Description automatically generated">
            <a:extLst>
              <a:ext uri="{FF2B5EF4-FFF2-40B4-BE49-F238E27FC236}">
                <a16:creationId xmlns:a16="http://schemas.microsoft.com/office/drawing/2014/main" id="{3CB17FE1-F6F4-5245-BF93-082A6190D7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6639" y="685223"/>
            <a:ext cx="3715926" cy="6019800"/>
          </a:xfrm>
          <a:prstGeom prst="rect">
            <a:avLst/>
          </a:prstGeom>
        </p:spPr>
      </p:pic>
    </p:spTree>
    <p:extLst>
      <p:ext uri="{BB962C8B-B14F-4D97-AF65-F5344CB8AC3E}">
        <p14:creationId xmlns:p14="http://schemas.microsoft.com/office/powerpoint/2010/main" val="108617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7812" y="44450"/>
            <a:ext cx="7596187" cy="793750"/>
          </a:xfrm>
        </p:spPr>
        <p:txBody>
          <a:bodyPr/>
          <a:lstStyle/>
          <a:p>
            <a:r>
              <a:rPr lang="en-US" sz="3600" dirty="0">
                <a:latin typeface="Times New Roman"/>
                <a:cs typeface="Times New Roman"/>
              </a:rPr>
              <a:t>Opinion Columns </a:t>
            </a:r>
            <a:r>
              <a:rPr lang="en-US" altLang="zh-CN" sz="3600" dirty="0">
                <a:latin typeface="Times New Roman"/>
                <a:cs typeface="Times New Roman"/>
              </a:rPr>
              <a:t>&amp; Commentary</a:t>
            </a:r>
            <a:endParaRPr lang="en-US" sz="3600" dirty="0">
              <a:latin typeface="Times New Roman"/>
              <a:cs typeface="Times New Roman"/>
            </a:endParaRPr>
          </a:p>
        </p:txBody>
      </p:sp>
      <p:sp>
        <p:nvSpPr>
          <p:cNvPr id="2" name="Content Placeholder 1"/>
          <p:cNvSpPr>
            <a:spLocks noGrp="1"/>
          </p:cNvSpPr>
          <p:nvPr>
            <p:ph idx="1"/>
          </p:nvPr>
        </p:nvSpPr>
        <p:spPr/>
        <p:txBody>
          <a:bodyPr/>
          <a:lstStyle/>
          <a:p>
            <a:endParaRPr 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7639050" cy="4133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4422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4B0E-FE30-484B-BBEA-0FEEA913E1D8}"/>
              </a:ext>
            </a:extLst>
          </p:cNvPr>
          <p:cNvSpPr>
            <a:spLocks noGrp="1"/>
          </p:cNvSpPr>
          <p:nvPr>
            <p:ph type="title"/>
          </p:nvPr>
        </p:nvSpPr>
        <p:spPr>
          <a:xfrm>
            <a:off x="2590800" y="177223"/>
            <a:ext cx="6337300" cy="1250950"/>
          </a:xfrm>
        </p:spPr>
        <p:txBody>
          <a:bodyPr/>
          <a:lstStyle/>
          <a:p>
            <a:r>
              <a:rPr lang="en-US" dirty="0"/>
              <a:t>AI Generated News: Challenge to human journalists? </a:t>
            </a:r>
          </a:p>
        </p:txBody>
      </p:sp>
      <p:sp>
        <p:nvSpPr>
          <p:cNvPr id="3" name="Content Placeholder 2">
            <a:extLst>
              <a:ext uri="{FF2B5EF4-FFF2-40B4-BE49-F238E27FC236}">
                <a16:creationId xmlns:a16="http://schemas.microsoft.com/office/drawing/2014/main" id="{2932A7F8-3530-0243-B1E8-4510EA8F7311}"/>
              </a:ext>
            </a:extLst>
          </p:cNvPr>
          <p:cNvSpPr>
            <a:spLocks noGrp="1"/>
          </p:cNvSpPr>
          <p:nvPr>
            <p:ph idx="1"/>
          </p:nvPr>
        </p:nvSpPr>
        <p:spPr>
          <a:xfrm>
            <a:off x="428625" y="1428173"/>
            <a:ext cx="8286750" cy="5761037"/>
          </a:xfrm>
        </p:spPr>
        <p:txBody>
          <a:bodyPr/>
          <a:lstStyle/>
          <a:p>
            <a:r>
              <a:rPr lang="en-US" sz="2000" dirty="0"/>
              <a:t>News articles generated purely by AI</a:t>
            </a:r>
          </a:p>
          <a:p>
            <a:pPr lvl="1"/>
            <a:r>
              <a:rPr lang="en-US" sz="2000" dirty="0">
                <a:hlinkClick r:id="rId2"/>
              </a:rPr>
              <a:t>https://www.youtube.com/watch?v=6OiBS6pNDHA&amp;t=28s&amp;ab_channel=MONOK</a:t>
            </a:r>
            <a:endParaRPr lang="en-US" sz="2000" dirty="0"/>
          </a:p>
          <a:p>
            <a:r>
              <a:rPr lang="en-US" sz="2000" dirty="0"/>
              <a:t>Machine-assisted news article writing</a:t>
            </a:r>
          </a:p>
          <a:p>
            <a:pPr lvl="1"/>
            <a:r>
              <a:rPr lang="en-US" sz="2000" dirty="0"/>
              <a:t>An AI-assisted article from The Guardian </a:t>
            </a:r>
            <a:r>
              <a:rPr lang="en-US" sz="2000" dirty="0" err="1"/>
              <a:t>Ausatralia</a:t>
            </a:r>
            <a:endParaRPr lang="en-US" sz="2000" dirty="0"/>
          </a:p>
          <a:p>
            <a:pPr lvl="2"/>
            <a:r>
              <a:rPr lang="en-US" sz="2000" dirty="0">
                <a:hlinkClick r:id="rId3"/>
              </a:rPr>
              <a:t>https://www.theguardian.com/australia-news/2019/feb/01/political-donations-plunge-to-167m-down-from-average-25m-a-year</a:t>
            </a:r>
            <a:endParaRPr lang="en-US" sz="2000" dirty="0"/>
          </a:p>
          <a:p>
            <a:r>
              <a:rPr lang="en-US" sz="2000" dirty="0"/>
              <a:t>AI news anchors</a:t>
            </a:r>
          </a:p>
          <a:p>
            <a:pPr lvl="1"/>
            <a:r>
              <a:rPr lang="en-US" sz="2000" dirty="0">
                <a:hlinkClick r:id="rId4"/>
              </a:rPr>
              <a:t>https://www.youtube.com/watch?v=bmqd9nYH5Fw&amp;ab_channel=FoxBusiness</a:t>
            </a:r>
            <a:endParaRPr lang="en-US" sz="2000" dirty="0"/>
          </a:p>
          <a:p>
            <a:pPr marL="457200" lvl="1" indent="0">
              <a:buNone/>
            </a:pPr>
            <a:endParaRPr lang="en-US" sz="2200" dirty="0"/>
          </a:p>
          <a:p>
            <a:r>
              <a:rPr lang="en-US" sz="2000" dirty="0"/>
              <a:t>New forms of journalism practices that incorporate assistance from machines not only bring new challenges to journalists but also to the audience.</a:t>
            </a:r>
          </a:p>
        </p:txBody>
      </p:sp>
    </p:spTree>
    <p:extLst>
      <p:ext uri="{BB962C8B-B14F-4D97-AF65-F5344CB8AC3E}">
        <p14:creationId xmlns:p14="http://schemas.microsoft.com/office/powerpoint/2010/main" val="259959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228600"/>
            <a:ext cx="6172200" cy="762000"/>
          </a:xfrm>
        </p:spPr>
        <p:txBody>
          <a:bodyPr>
            <a:normAutofit/>
          </a:bodyPr>
          <a:lstStyle/>
          <a:p>
            <a:pPr algn="l"/>
            <a:r>
              <a:rPr lang="en-US" sz="3200" dirty="0">
                <a:latin typeface="Times New Roman" pitchFamily="18" charset="0"/>
                <a:cs typeface="Times New Roman" pitchFamily="18" charset="0"/>
              </a:rPr>
              <a:t>Principles of Citizen Journalism</a:t>
            </a:r>
          </a:p>
        </p:txBody>
      </p:sp>
      <p:sp>
        <p:nvSpPr>
          <p:cNvPr id="2" name="Content Placeholder 1"/>
          <p:cNvSpPr>
            <a:spLocks noGrp="1"/>
          </p:cNvSpPr>
          <p:nvPr>
            <p:ph idx="1"/>
          </p:nvPr>
        </p:nvSpPr>
        <p:spPr>
          <a:xfrm>
            <a:off x="533400" y="1066800"/>
            <a:ext cx="8382000" cy="4953000"/>
          </a:xfrm>
        </p:spPr>
        <p:txBody>
          <a:bodyPr>
            <a:normAutofit fontScale="62500" lnSpcReduction="20000"/>
          </a:bodyPr>
          <a:lstStyle/>
          <a:p>
            <a:pPr marL="0" indent="0">
              <a:buNone/>
            </a:pPr>
            <a:r>
              <a:rPr lang="en-US" sz="4000" dirty="0">
                <a:latin typeface="Times New Roman" pitchFamily="18" charset="0"/>
                <a:cs typeface="Times New Roman" pitchFamily="18" charset="0"/>
              </a:rPr>
              <a:t>Five basic principles for citizen journalism: </a:t>
            </a:r>
          </a:p>
          <a:p>
            <a:pPr marL="0" indent="0">
              <a:buNone/>
            </a:pPr>
            <a:endParaRPr lang="en-US" sz="4000" dirty="0">
              <a:latin typeface="Times New Roman" pitchFamily="18" charset="0"/>
              <a:cs typeface="Times New Roman" pitchFamily="18" charset="0"/>
            </a:endParaRPr>
          </a:p>
          <a:p>
            <a:pPr lvl="1"/>
            <a:r>
              <a:rPr lang="en-US" sz="4000" dirty="0">
                <a:solidFill>
                  <a:schemeClr val="tx1"/>
                </a:solidFill>
                <a:latin typeface="Times New Roman" pitchFamily="18" charset="0"/>
                <a:cs typeface="Times New Roman" pitchFamily="18" charset="0"/>
              </a:rPr>
              <a:t>Accuracy </a:t>
            </a:r>
          </a:p>
          <a:p>
            <a:pPr lvl="2"/>
            <a:r>
              <a:rPr lang="en-US" sz="2800" dirty="0">
                <a:latin typeface="Times New Roman" pitchFamily="18" charset="0"/>
                <a:cs typeface="Times New Roman" pitchFamily="18" charset="0"/>
              </a:rPr>
              <a:t>Check all the facts. Make sure that things are interpreted within the context and that the understanding is comprehensive.</a:t>
            </a:r>
          </a:p>
          <a:p>
            <a:pPr lvl="2"/>
            <a:endParaRPr lang="en-US" sz="2800" dirty="0">
              <a:solidFill>
                <a:schemeClr val="tx1"/>
              </a:solidFill>
              <a:latin typeface="Times New Roman" pitchFamily="18" charset="0"/>
              <a:cs typeface="Times New Roman" pitchFamily="18" charset="0"/>
            </a:endParaRPr>
          </a:p>
          <a:p>
            <a:pPr lvl="1"/>
            <a:r>
              <a:rPr lang="en-US" sz="4000" dirty="0">
                <a:solidFill>
                  <a:schemeClr val="tx1"/>
                </a:solidFill>
                <a:latin typeface="Times New Roman" pitchFamily="18" charset="0"/>
                <a:cs typeface="Times New Roman" pitchFamily="18" charset="0"/>
              </a:rPr>
              <a:t>Thoroughness</a:t>
            </a:r>
            <a:r>
              <a:rPr lang="zh-CN" altLang="en-US" sz="4000" dirty="0">
                <a:solidFill>
                  <a:schemeClr val="tx1"/>
                </a:solidFill>
                <a:latin typeface="Times New Roman" pitchFamily="18" charset="0"/>
                <a:cs typeface="Times New Roman" pitchFamily="18" charset="0"/>
              </a:rPr>
              <a:t>徹底性</a:t>
            </a:r>
            <a:endParaRPr lang="en-US" sz="4000" dirty="0">
              <a:solidFill>
                <a:schemeClr val="tx1"/>
              </a:solidFill>
              <a:latin typeface="Times New Roman" pitchFamily="18" charset="0"/>
              <a:cs typeface="Times New Roman" pitchFamily="18" charset="0"/>
            </a:endParaRPr>
          </a:p>
          <a:p>
            <a:pPr lvl="2"/>
            <a:r>
              <a:rPr lang="en-US" sz="3100" dirty="0">
                <a:latin typeface="Times New Roman" pitchFamily="18" charset="0"/>
                <a:cs typeface="Times New Roman" pitchFamily="18" charset="0"/>
              </a:rPr>
              <a:t>Go extra yard for information. There is no room for speculation in solid reporting.</a:t>
            </a:r>
          </a:p>
          <a:p>
            <a:pPr lvl="2"/>
            <a:r>
              <a:rPr lang="zh-CN" altLang="en-US" sz="3100" dirty="0">
                <a:solidFill>
                  <a:schemeClr val="tx1"/>
                </a:solidFill>
                <a:latin typeface="Times New Roman" pitchFamily="18" charset="0"/>
                <a:cs typeface="Times New Roman" pitchFamily="18" charset="0"/>
              </a:rPr>
              <a:t>在可靠的報道中沒有猜測的餘地。</a:t>
            </a:r>
            <a:endParaRPr lang="en-US" altLang="zh-CN" sz="3100" dirty="0">
              <a:solidFill>
                <a:schemeClr val="tx1"/>
              </a:solidFill>
              <a:latin typeface="Times New Roman" pitchFamily="18" charset="0"/>
              <a:cs typeface="Times New Roman" pitchFamily="18" charset="0"/>
            </a:endParaRPr>
          </a:p>
          <a:p>
            <a:pPr lvl="2"/>
            <a:endParaRPr lang="en-US" sz="3100" dirty="0">
              <a:solidFill>
                <a:schemeClr val="tx1"/>
              </a:solidFill>
              <a:latin typeface="Times New Roman" pitchFamily="18" charset="0"/>
              <a:cs typeface="Times New Roman" pitchFamily="18" charset="0"/>
            </a:endParaRPr>
          </a:p>
          <a:p>
            <a:pPr lvl="1"/>
            <a:r>
              <a:rPr lang="en-US" sz="4000" dirty="0">
                <a:solidFill>
                  <a:schemeClr val="tx1"/>
                </a:solidFill>
                <a:latin typeface="Times New Roman" pitchFamily="18" charset="0"/>
                <a:cs typeface="Times New Roman" pitchFamily="18" charset="0"/>
              </a:rPr>
              <a:t>Transparency</a:t>
            </a:r>
          </a:p>
          <a:p>
            <a:pPr lvl="2"/>
            <a:r>
              <a:rPr lang="en-US" sz="3200" dirty="0">
                <a:latin typeface="Times New Roman" pitchFamily="18" charset="0"/>
                <a:cs typeface="Times New Roman" pitchFamily="18" charset="0"/>
              </a:rPr>
              <a:t>Reveal motives, background, and financial interests in writing about a subject.</a:t>
            </a:r>
            <a:r>
              <a:rPr lang="zh-CN" altLang="en-US" sz="3200" dirty="0">
                <a:latin typeface="Times New Roman" pitchFamily="18" charset="0"/>
                <a:cs typeface="Times New Roman" pitchFamily="18" charset="0"/>
              </a:rPr>
              <a:t>揭示写某一主题的动机、背景和经济利益</a:t>
            </a:r>
            <a:endParaRPr lang="en-US" sz="3200" dirty="0">
              <a:latin typeface="Times New Roman" pitchFamily="18" charset="0"/>
              <a:cs typeface="Times New Roman" pitchFamily="18" charset="0"/>
            </a:endParaRPr>
          </a:p>
          <a:p>
            <a:pPr lvl="2"/>
            <a:r>
              <a:rPr lang="en-US" sz="3200" dirty="0">
                <a:latin typeface="Times New Roman" pitchFamily="18" charset="0"/>
                <a:cs typeface="Times New Roman" pitchFamily="18" charset="0"/>
              </a:rPr>
              <a:t>Link to source material as much as possible.</a:t>
            </a:r>
            <a:endParaRPr lang="en-US" sz="3200" dirty="0">
              <a:solidFill>
                <a:schemeClr val="tx1"/>
              </a:solidFill>
              <a:latin typeface="Times New Roman" pitchFamily="18" charset="0"/>
              <a:cs typeface="Times New Roman" pitchFamily="18" charset="0"/>
            </a:endParaRPr>
          </a:p>
          <a:p>
            <a:pPr lvl="1"/>
            <a:endParaRPr lang="en-US" sz="4000" dirty="0">
              <a:solidFill>
                <a:schemeClr val="tx1"/>
              </a:solidFill>
              <a:latin typeface="Times New Roman" pitchFamily="18" charset="0"/>
              <a:cs typeface="Times New Roman" pitchFamily="18" charset="0"/>
            </a:endParaRPr>
          </a:p>
          <a:p>
            <a:pPr lvl="1">
              <a:buNone/>
            </a:pPr>
            <a:endParaRPr lang="en-US" sz="4000" dirty="0">
              <a:solidFill>
                <a:schemeClr val="tx1"/>
              </a:solidFill>
              <a:latin typeface="Times New Roman" pitchFamily="18" charset="0"/>
              <a:cs typeface="Times New Roman" pitchFamily="18" charset="0"/>
            </a:endParaRPr>
          </a:p>
          <a:p>
            <a:pPr marL="0" indent="0">
              <a:buNone/>
            </a:pPr>
            <a:endParaRPr lang="en-US" dirty="0"/>
          </a:p>
        </p:txBody>
      </p:sp>
      <p:sp>
        <p:nvSpPr>
          <p:cNvPr id="4" name="TextBox 3"/>
          <p:cNvSpPr txBox="1"/>
          <p:nvPr/>
        </p:nvSpPr>
        <p:spPr>
          <a:xfrm>
            <a:off x="5486400" y="6019800"/>
            <a:ext cx="2748312" cy="477054"/>
          </a:xfrm>
          <a:prstGeom prst="rect">
            <a:avLst/>
          </a:prstGeom>
          <a:noFill/>
        </p:spPr>
        <p:txBody>
          <a:bodyPr wrap="square" rtlCol="0">
            <a:spAutoFit/>
          </a:bodyPr>
          <a:lstStyle/>
          <a:p>
            <a:pPr algn="just">
              <a:lnSpc>
                <a:spcPct val="130000"/>
              </a:lnSpc>
            </a:pPr>
            <a:r>
              <a:rPr lang="en-US" sz="2000" dirty="0">
                <a:latin typeface="Times New Roman" pitchFamily="18" charset="0"/>
                <a:cs typeface="Times New Roman" pitchFamily="18" charset="0"/>
              </a:rPr>
              <a:t>Gillmor &amp; </a:t>
            </a:r>
            <a:r>
              <a:rPr lang="en-US" sz="2000" dirty="0" err="1">
                <a:latin typeface="Times New Roman" pitchFamily="18" charset="0"/>
                <a:cs typeface="Times New Roman" pitchFamily="18" charset="0"/>
              </a:rPr>
              <a:t>Lasica</a:t>
            </a:r>
            <a:r>
              <a:rPr lang="en-US" sz="2000" dirty="0">
                <a:latin typeface="Times New Roman" pitchFamily="18" charset="0"/>
                <a:cs typeface="Times New Roman" pitchFamily="18" charset="0"/>
              </a:rPr>
              <a:t> (2007) </a:t>
            </a:r>
            <a:endParaRPr lang="en-US" sz="2000" dirty="0">
              <a:solidFill>
                <a:schemeClr val="tx1">
                  <a:lumMod val="75000"/>
                  <a:lumOff val="25000"/>
                </a:schemeClr>
              </a:solidFill>
              <a:latin typeface="+mn-ea"/>
            </a:endParaRPr>
          </a:p>
        </p:txBody>
      </p:sp>
    </p:spTree>
    <p:extLst>
      <p:ext uri="{BB962C8B-B14F-4D97-AF65-F5344CB8AC3E}">
        <p14:creationId xmlns:p14="http://schemas.microsoft.com/office/powerpoint/2010/main" val="335040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dirty="0">
                <a:latin typeface="Times New Roman" pitchFamily="18" charset="0"/>
                <a:cs typeface="Times New Roman" pitchFamily="18" charset="0"/>
              </a:rPr>
              <a:t>Changing Media Landscape</a:t>
            </a:r>
          </a:p>
        </p:txBody>
      </p:sp>
      <p:sp>
        <p:nvSpPr>
          <p:cNvPr id="3" name="Content Placeholder 2"/>
          <p:cNvSpPr>
            <a:spLocks noGrp="1"/>
          </p:cNvSpPr>
          <p:nvPr>
            <p:ph idx="1"/>
          </p:nvPr>
        </p:nvSpPr>
        <p:spPr>
          <a:xfrm>
            <a:off x="533400" y="1447800"/>
            <a:ext cx="8229600" cy="4525963"/>
          </a:xfrm>
        </p:spPr>
        <p:txBody>
          <a:bodyPr/>
          <a:lstStyle/>
          <a:p>
            <a:pPr>
              <a:buFont typeface="Wingdings" pitchFamily="2" charset="2"/>
              <a:buChar char="§"/>
            </a:pPr>
            <a:r>
              <a:rPr lang="en-US" sz="2800" dirty="0">
                <a:latin typeface="Times New Roman" pitchFamily="18" charset="0"/>
                <a:cs typeface="Times New Roman" pitchFamily="18" charset="0"/>
              </a:rPr>
              <a:t>Commercialization</a:t>
            </a:r>
            <a:r>
              <a:rPr lang="zh-CN" altLang="en-US" sz="2800" dirty="0">
                <a:latin typeface="Times New Roman" pitchFamily="18" charset="0"/>
                <a:cs typeface="Times New Roman" pitchFamily="18" charset="0"/>
              </a:rPr>
              <a:t>（商業化）</a:t>
            </a:r>
            <a:r>
              <a:rPr lang="en-US" sz="2800" dirty="0">
                <a:latin typeface="Times New Roman" pitchFamily="18" charset="0"/>
                <a:cs typeface="Times New Roman" pitchFamily="18" charset="0"/>
              </a:rPr>
              <a:t>: content</a:t>
            </a:r>
          </a:p>
          <a:p>
            <a:pPr lvl="1">
              <a:buFont typeface="Wingdings" pitchFamily="2" charset="2"/>
              <a:buChar char="§"/>
            </a:pPr>
            <a:r>
              <a:rPr lang="en-US" sz="2600" dirty="0">
                <a:latin typeface="Times New Roman" pitchFamily="18" charset="0"/>
                <a:cs typeface="Times New Roman" pitchFamily="18" charset="0"/>
              </a:rPr>
              <a:t>Market force drives media content production</a:t>
            </a:r>
          </a:p>
          <a:p>
            <a:pPr lvl="1">
              <a:buFont typeface="Wingdings" pitchFamily="2" charset="2"/>
              <a:buChar char="§"/>
            </a:pPr>
            <a:r>
              <a:rPr lang="en-US" sz="2600" dirty="0">
                <a:latin typeface="Times New Roman" pitchFamily="18" charset="0"/>
                <a:cs typeface="Times New Roman" pitchFamily="18" charset="0"/>
              </a:rPr>
              <a:t>Data-driven content production (big data)</a:t>
            </a:r>
          </a:p>
          <a:p>
            <a:pPr lvl="1">
              <a:buFont typeface="Wingdings" pitchFamily="2" charset="2"/>
              <a:buChar char="§"/>
            </a:pPr>
            <a:r>
              <a:rPr lang="en-US" sz="2600" dirty="0">
                <a:latin typeface="Times New Roman" pitchFamily="18" charset="0"/>
                <a:cs typeface="Times New Roman" pitchFamily="18" charset="0"/>
              </a:rPr>
              <a:t>Many people now use aggregated</a:t>
            </a:r>
            <a:r>
              <a:rPr lang="zh-CN" altLang="en-US" sz="2600" dirty="0">
                <a:latin typeface="Times New Roman" pitchFamily="18" charset="0"/>
                <a:cs typeface="Times New Roman" pitchFamily="18" charset="0"/>
              </a:rPr>
              <a:t>（聚集的）</a:t>
            </a:r>
            <a:r>
              <a:rPr lang="en-US" sz="2600" dirty="0">
                <a:latin typeface="Times New Roman" pitchFamily="18" charset="0"/>
                <a:cs typeface="Times New Roman" pitchFamily="18" charset="0"/>
              </a:rPr>
              <a:t> news apps to consume news, which means click rates will drive editorial decisions</a:t>
            </a:r>
          </a:p>
          <a:p>
            <a:pPr lvl="1">
              <a:buFont typeface="Wingdings" pitchFamily="2" charset="2"/>
              <a:buChar char="§"/>
            </a:pPr>
            <a:r>
              <a:rPr lang="en-US" sz="2600" dirty="0">
                <a:latin typeface="Times New Roman" pitchFamily="18" charset="0"/>
                <a:cs typeface="Times New Roman" pitchFamily="18" charset="0"/>
              </a:rPr>
              <a:t>From a user’s perspective, it also prevents people from being exposed to a variety of information, including information that challenges their existing beliefs and assumptions</a:t>
            </a:r>
          </a:p>
        </p:txBody>
      </p:sp>
      <p:cxnSp>
        <p:nvCxnSpPr>
          <p:cNvPr id="4" name="Straight Connector 3"/>
          <p:cNvCxnSpPr/>
          <p:nvPr/>
        </p:nvCxnSpPr>
        <p:spPr>
          <a:xfrm>
            <a:off x="533400" y="1371600"/>
            <a:ext cx="800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5410200"/>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092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228600"/>
            <a:ext cx="6172200" cy="762000"/>
          </a:xfrm>
        </p:spPr>
        <p:txBody>
          <a:bodyPr>
            <a:normAutofit/>
          </a:bodyPr>
          <a:lstStyle/>
          <a:p>
            <a:pPr algn="l"/>
            <a:r>
              <a:rPr lang="en-US" sz="3200" dirty="0">
                <a:latin typeface="Times New Roman" pitchFamily="18" charset="0"/>
                <a:cs typeface="Times New Roman" pitchFamily="18" charset="0"/>
              </a:rPr>
              <a:t>Principles of Citizen Journalism</a:t>
            </a:r>
          </a:p>
        </p:txBody>
      </p:sp>
      <p:sp>
        <p:nvSpPr>
          <p:cNvPr id="2" name="Content Placeholder 1"/>
          <p:cNvSpPr>
            <a:spLocks noGrp="1"/>
          </p:cNvSpPr>
          <p:nvPr>
            <p:ph idx="1"/>
          </p:nvPr>
        </p:nvSpPr>
        <p:spPr>
          <a:xfrm>
            <a:off x="609600" y="1143000"/>
            <a:ext cx="8153400" cy="5105400"/>
          </a:xfrm>
        </p:spPr>
        <p:txBody>
          <a:bodyPr>
            <a:normAutofit lnSpcReduction="10000"/>
          </a:bodyPr>
          <a:lstStyle/>
          <a:p>
            <a:pPr marL="0" indent="0">
              <a:buNone/>
            </a:pPr>
            <a:r>
              <a:rPr lang="en-US" sz="3000" dirty="0">
                <a:latin typeface="Times New Roman" pitchFamily="18" charset="0"/>
                <a:cs typeface="Times New Roman" pitchFamily="18" charset="0"/>
              </a:rPr>
              <a:t>Five basic principles for citizen journalism (</a:t>
            </a:r>
            <a:r>
              <a:rPr lang="en-US" sz="3000" dirty="0" err="1">
                <a:latin typeface="Times New Roman" pitchFamily="18" charset="0"/>
                <a:cs typeface="Times New Roman" pitchFamily="18" charset="0"/>
              </a:rPr>
              <a:t>Con’t</a:t>
            </a:r>
            <a:r>
              <a:rPr lang="en-US" sz="3000" dirty="0">
                <a:latin typeface="Times New Roman" pitchFamily="18" charset="0"/>
                <a:cs typeface="Times New Roman" pitchFamily="18" charset="0"/>
              </a:rPr>
              <a:t>):</a:t>
            </a:r>
          </a:p>
          <a:p>
            <a:pPr marL="0" indent="0">
              <a:buNone/>
            </a:pPr>
            <a:r>
              <a:rPr lang="en-US" sz="3000" dirty="0">
                <a:latin typeface="Times New Roman" pitchFamily="18" charset="0"/>
                <a:cs typeface="Times New Roman" pitchFamily="18" charset="0"/>
              </a:rPr>
              <a:t> </a:t>
            </a:r>
          </a:p>
          <a:p>
            <a:pPr lvl="1"/>
            <a:r>
              <a:rPr lang="en-US" sz="3300" dirty="0">
                <a:solidFill>
                  <a:schemeClr val="tx1"/>
                </a:solidFill>
                <a:latin typeface="Times New Roman" pitchFamily="18" charset="0"/>
                <a:cs typeface="Times New Roman" pitchFamily="18" charset="0"/>
              </a:rPr>
              <a:t>Fairness</a:t>
            </a:r>
          </a:p>
          <a:p>
            <a:pPr lvl="2"/>
            <a:r>
              <a:rPr lang="en-US" sz="2600" dirty="0">
                <a:solidFill>
                  <a:schemeClr val="tx1"/>
                </a:solidFill>
                <a:latin typeface="Times New Roman" pitchFamily="18" charset="0"/>
                <a:cs typeface="Times New Roman" pitchFamily="18" charset="0"/>
              </a:rPr>
              <a:t>Treating opposing point of views with respect.</a:t>
            </a:r>
          </a:p>
          <a:p>
            <a:pPr lvl="2"/>
            <a:r>
              <a:rPr lang="en-US" sz="2600" dirty="0">
                <a:latin typeface="Times New Roman" pitchFamily="18" charset="0"/>
                <a:cs typeface="Times New Roman" pitchFamily="18" charset="0"/>
              </a:rPr>
              <a:t>Listening to different viewpoints and incorporating them into the journalism.</a:t>
            </a:r>
          </a:p>
          <a:p>
            <a:pPr lvl="2"/>
            <a:r>
              <a:rPr lang="en-US" sz="2600" dirty="0">
                <a:latin typeface="Times New Roman" pitchFamily="18" charset="0"/>
                <a:cs typeface="Times New Roman" pitchFamily="18" charset="0"/>
              </a:rPr>
              <a:t>Letting people respond when they believe you are wrong, even if you do not agree.</a:t>
            </a:r>
          </a:p>
          <a:p>
            <a:pPr lvl="2"/>
            <a:endParaRPr lang="en-US" sz="2600" dirty="0">
              <a:solidFill>
                <a:schemeClr val="tx1"/>
              </a:solidFill>
              <a:latin typeface="Times New Roman" pitchFamily="18" charset="0"/>
              <a:cs typeface="Times New Roman" pitchFamily="18" charset="0"/>
            </a:endParaRPr>
          </a:p>
          <a:p>
            <a:pPr lvl="1"/>
            <a:r>
              <a:rPr lang="en-US" sz="3300" dirty="0">
                <a:latin typeface="Times New Roman" pitchFamily="18" charset="0"/>
                <a:cs typeface="Times New Roman" pitchFamily="18" charset="0"/>
              </a:rPr>
              <a:t>Independence</a:t>
            </a:r>
            <a:endParaRPr lang="en-US" sz="3300" dirty="0">
              <a:solidFill>
                <a:schemeClr val="tx1"/>
              </a:solidFill>
              <a:latin typeface="Times New Roman" pitchFamily="18" charset="0"/>
              <a:cs typeface="Times New Roman" pitchFamily="18" charset="0"/>
            </a:endParaRPr>
          </a:p>
          <a:p>
            <a:pPr lvl="2"/>
            <a:r>
              <a:rPr lang="en-US" sz="2600" dirty="0">
                <a:latin typeface="Times New Roman" pitchFamily="18" charset="0"/>
                <a:cs typeface="Times New Roman" pitchFamily="18" charset="0"/>
              </a:rPr>
              <a:t>F</a:t>
            </a:r>
            <a:r>
              <a:rPr lang="en-US" sz="2600" dirty="0">
                <a:solidFill>
                  <a:schemeClr val="tx1"/>
                </a:solidFill>
                <a:latin typeface="Times New Roman" pitchFamily="18" charset="0"/>
                <a:cs typeface="Times New Roman" pitchFamily="18" charset="0"/>
              </a:rPr>
              <a:t>ollow the story where it leads.</a:t>
            </a:r>
          </a:p>
          <a:p>
            <a:pPr lvl="1">
              <a:buNone/>
            </a:pPr>
            <a:endParaRPr lang="en-US" sz="4000" dirty="0">
              <a:solidFill>
                <a:schemeClr val="tx1"/>
              </a:solidFill>
              <a:latin typeface="Times New Roman" pitchFamily="18" charset="0"/>
              <a:cs typeface="Times New Roman" pitchFamily="18" charset="0"/>
            </a:endParaRPr>
          </a:p>
          <a:p>
            <a:pPr marL="0" indent="0">
              <a:buNone/>
            </a:pPr>
            <a:endParaRPr lang="en-US" dirty="0"/>
          </a:p>
        </p:txBody>
      </p:sp>
      <p:sp>
        <p:nvSpPr>
          <p:cNvPr id="4" name="TextBox 3"/>
          <p:cNvSpPr txBox="1"/>
          <p:nvPr/>
        </p:nvSpPr>
        <p:spPr>
          <a:xfrm>
            <a:off x="5486400" y="6019800"/>
            <a:ext cx="2748312" cy="477054"/>
          </a:xfrm>
          <a:prstGeom prst="rect">
            <a:avLst/>
          </a:prstGeom>
          <a:noFill/>
        </p:spPr>
        <p:txBody>
          <a:bodyPr wrap="square" rtlCol="0">
            <a:spAutoFit/>
          </a:bodyPr>
          <a:lstStyle/>
          <a:p>
            <a:pPr algn="just">
              <a:lnSpc>
                <a:spcPct val="130000"/>
              </a:lnSpc>
            </a:pPr>
            <a:r>
              <a:rPr lang="en-US" sz="2000" dirty="0">
                <a:latin typeface="Times New Roman" pitchFamily="18" charset="0"/>
                <a:cs typeface="Times New Roman" pitchFamily="18" charset="0"/>
              </a:rPr>
              <a:t>Gillmor &amp; </a:t>
            </a:r>
            <a:r>
              <a:rPr lang="en-US" sz="2000" dirty="0" err="1">
                <a:latin typeface="Times New Roman" pitchFamily="18" charset="0"/>
                <a:cs typeface="Times New Roman" pitchFamily="18" charset="0"/>
              </a:rPr>
              <a:t>Lasica</a:t>
            </a:r>
            <a:r>
              <a:rPr lang="en-US" sz="2000" dirty="0">
                <a:latin typeface="Times New Roman" pitchFamily="18" charset="0"/>
                <a:cs typeface="Times New Roman" pitchFamily="18" charset="0"/>
              </a:rPr>
              <a:t> (2007) </a:t>
            </a:r>
            <a:endParaRPr lang="en-US" sz="2000" dirty="0">
              <a:solidFill>
                <a:schemeClr val="tx1">
                  <a:lumMod val="75000"/>
                  <a:lumOff val="25000"/>
                </a:schemeClr>
              </a:solidFill>
              <a:latin typeface="+mn-ea"/>
            </a:endParaRPr>
          </a:p>
        </p:txBody>
      </p:sp>
    </p:spTree>
    <p:extLst>
      <p:ext uri="{BB962C8B-B14F-4D97-AF65-F5344CB8AC3E}">
        <p14:creationId xmlns:p14="http://schemas.microsoft.com/office/powerpoint/2010/main" val="427714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7000"/>
            <a:ext cx="8001000" cy="1295400"/>
          </a:xfrm>
        </p:spPr>
        <p:txBody>
          <a:bodyPr>
            <a:noAutofit/>
          </a:bodyPr>
          <a:lstStyle/>
          <a:p>
            <a:pPr algn="l"/>
            <a:r>
              <a:rPr lang="en-US" altLang="zh-CN" sz="4400" dirty="0">
                <a:latin typeface="Times New Roman" pitchFamily="18" charset="0"/>
                <a:cs typeface="Times New Roman" pitchFamily="18" charset="0"/>
              </a:rPr>
              <a:t>New media = </a:t>
            </a:r>
            <a:r>
              <a:rPr lang="en-US" sz="4400" dirty="0">
                <a:latin typeface="Times New Roman" pitchFamily="18" charset="0"/>
                <a:cs typeface="Times New Roman" pitchFamily="18" charset="0"/>
              </a:rPr>
              <a:t>Empowerment?</a:t>
            </a:r>
            <a:br>
              <a:rPr lang="en-US" sz="4400" dirty="0">
                <a:latin typeface="Times New Roman" pitchFamily="18" charset="0"/>
                <a:cs typeface="Times New Roman" pitchFamily="18" charset="0"/>
              </a:rPr>
            </a:br>
            <a:endParaRPr lang="en-US" sz="4400" dirty="0">
              <a:latin typeface="Times New Roman" pitchFamily="18" charset="0"/>
              <a:cs typeface="Times New Roman" pitchFamily="18" charset="0"/>
            </a:endParaRPr>
          </a:p>
        </p:txBody>
      </p:sp>
      <p:cxnSp>
        <p:nvCxnSpPr>
          <p:cNvPr id="5" name="Straight Connector 4"/>
          <p:cNvCxnSpPr/>
          <p:nvPr/>
        </p:nvCxnSpPr>
        <p:spPr>
          <a:xfrm>
            <a:off x="533400" y="1295400"/>
            <a:ext cx="8153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686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600200"/>
            <a:ext cx="8458200" cy="4525963"/>
          </a:xfrm>
        </p:spPr>
        <p:txBody>
          <a:bodyPr/>
          <a:lstStyle/>
          <a:p>
            <a:pPr marL="0" indent="0">
              <a:buSzPct val="60000"/>
              <a:buNone/>
            </a:pPr>
            <a:r>
              <a:rPr lang="en-US" sz="2800" dirty="0">
                <a:latin typeface="Times New Roman" pitchFamily="18" charset="0"/>
                <a:cs typeface="Times New Roman" pitchFamily="18" charset="0"/>
              </a:rPr>
              <a:t>1. Challenge institutional journalism</a:t>
            </a:r>
            <a:r>
              <a:rPr lang="zh-CN" altLang="en-US" sz="2000" dirty="0">
                <a:latin typeface="Times New Roman" pitchFamily="18" charset="0"/>
                <a:cs typeface="Times New Roman" pitchFamily="18" charset="0"/>
              </a:rPr>
              <a:t>（對機構新聞業的挑戰）</a:t>
            </a:r>
            <a:r>
              <a:rPr lang="en-US" sz="2800" dirty="0">
                <a:latin typeface="Times New Roman" pitchFamily="18" charset="0"/>
                <a:cs typeface="Times New Roman" pitchFamily="18" charset="0"/>
              </a:rPr>
              <a:t>:</a:t>
            </a:r>
          </a:p>
          <a:p>
            <a:pPr>
              <a:buSzPct val="60000"/>
              <a:buNone/>
            </a:pPr>
            <a:r>
              <a:rPr lang="en-US" sz="2800" dirty="0">
                <a:latin typeface="Times New Roman" pitchFamily="18" charset="0"/>
                <a:cs typeface="Times New Roman" pitchFamily="18" charset="0"/>
              </a:rPr>
              <a:t>	-- New media offer competing or complementary information</a:t>
            </a:r>
          </a:p>
        </p:txBody>
      </p:sp>
      <p:pic>
        <p:nvPicPr>
          <p:cNvPr id="2050" name="Picture 2" descr="http://www.journalism.org/sites/journalism.org/files/u29/image001_1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352800"/>
            <a:ext cx="8217621" cy="31242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Straight Connector 5"/>
          <p:cNvCxnSpPr/>
          <p:nvPr/>
        </p:nvCxnSpPr>
        <p:spPr>
          <a:xfrm>
            <a:off x="2971800" y="5105400"/>
            <a:ext cx="54102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itle 2"/>
          <p:cNvSpPr txBox="1">
            <a:spLocks/>
          </p:cNvSpPr>
          <p:nvPr/>
        </p:nvSpPr>
        <p:spPr>
          <a:xfrm>
            <a:off x="533400" y="381000"/>
            <a:ext cx="8061063" cy="1054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a:solidFill>
                  <a:srgbClr val="715743"/>
                </a:solidFill>
                <a:latin typeface="Times New Roman" pitchFamily="18" charset="0"/>
                <a:cs typeface="Times New Roman" pitchFamily="18" charset="0"/>
              </a:rPr>
              <a:t>Empowerment: An Optimistic View</a:t>
            </a:r>
            <a:endParaRPr lang="en-US" dirty="0">
              <a:solidFill>
                <a:srgbClr val="715743"/>
              </a:solidFill>
              <a:latin typeface="Times New Roman" pitchFamily="18" charset="0"/>
              <a:cs typeface="Times New Roman" pitchFamily="18" charset="0"/>
            </a:endParaRPr>
          </a:p>
        </p:txBody>
      </p:sp>
      <p:cxnSp>
        <p:nvCxnSpPr>
          <p:cNvPr id="11" name="Straight Connector 10"/>
          <p:cNvCxnSpPr/>
          <p:nvPr/>
        </p:nvCxnSpPr>
        <p:spPr>
          <a:xfrm>
            <a:off x="609600" y="1447800"/>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4724400" y="5486400"/>
            <a:ext cx="533400" cy="304800"/>
          </a:xfrm>
          <a:prstGeom prst="ellipse">
            <a:avLst/>
          </a:pr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15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journalism.org/sites/journalism.org/files/u29/image002_6.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4876" y="84747"/>
            <a:ext cx="5635124" cy="677325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4"/>
          <p:cNvGrpSpPr/>
          <p:nvPr/>
        </p:nvGrpSpPr>
        <p:grpSpPr>
          <a:xfrm>
            <a:off x="4953004" y="1752600"/>
            <a:ext cx="498764" cy="3505200"/>
            <a:chOff x="5029200" y="1905000"/>
            <a:chExt cx="457200" cy="3124200"/>
          </a:xfrm>
        </p:grpSpPr>
        <p:sp>
          <p:nvSpPr>
            <p:cNvPr id="4" name="Oval 3"/>
            <p:cNvSpPr/>
            <p:nvPr/>
          </p:nvSpPr>
          <p:spPr>
            <a:xfrm>
              <a:off x="5029200" y="1905000"/>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029200" y="3581400"/>
              <a:ext cx="381000" cy="1447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2339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76400"/>
            <a:ext cx="8286750" cy="4921250"/>
          </a:xfrm>
        </p:spPr>
        <p:txBody>
          <a:bodyPr/>
          <a:lstStyle/>
          <a:p>
            <a:pPr marL="0" indent="0">
              <a:buSzPct val="60000"/>
              <a:buNone/>
            </a:pPr>
            <a:r>
              <a:rPr lang="en-US" altLang="zh-CN" sz="2800" dirty="0">
                <a:latin typeface="Times New Roman" pitchFamily="18" charset="0"/>
                <a:cs typeface="Times New Roman" pitchFamily="18" charset="0"/>
              </a:rPr>
              <a:t>2. Gatekeeping → </a:t>
            </a:r>
            <a:r>
              <a:rPr lang="en-US" altLang="zh-CN" sz="2800" dirty="0" err="1">
                <a:latin typeface="Times New Roman" pitchFamily="18" charset="0"/>
                <a:cs typeface="Times New Roman" pitchFamily="18" charset="0"/>
              </a:rPr>
              <a:t>Gatewatching</a:t>
            </a:r>
            <a:endParaRPr lang="en-US" altLang="zh-CN" sz="2800" dirty="0">
              <a:latin typeface="Times New Roman" pitchFamily="18" charset="0"/>
              <a:cs typeface="Times New Roman" pitchFamily="18" charset="0"/>
            </a:endParaRPr>
          </a:p>
          <a:p>
            <a:pPr lvl="1">
              <a:buSzPct val="60000"/>
              <a:buFont typeface="Wingdings" pitchFamily="2" charset="2"/>
              <a:buChar char="n"/>
            </a:pPr>
            <a:r>
              <a:rPr lang="en-US" sz="2400" dirty="0">
                <a:latin typeface="Times New Roman" pitchFamily="18" charset="0"/>
                <a:cs typeface="Times New Roman" pitchFamily="18" charset="0"/>
              </a:rPr>
              <a:t>Gatekeeping: media used to decide what the public needs to know</a:t>
            </a:r>
          </a:p>
        </p:txBody>
      </p:sp>
      <p:sp>
        <p:nvSpPr>
          <p:cNvPr id="5" name="Title 2"/>
          <p:cNvSpPr txBox="1">
            <a:spLocks/>
          </p:cNvSpPr>
          <p:nvPr/>
        </p:nvSpPr>
        <p:spPr>
          <a:xfrm>
            <a:off x="533400" y="381000"/>
            <a:ext cx="8061063" cy="1054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a:solidFill>
                  <a:srgbClr val="715743"/>
                </a:solidFill>
                <a:latin typeface="Times New Roman" pitchFamily="18" charset="0"/>
                <a:cs typeface="Times New Roman" pitchFamily="18" charset="0"/>
              </a:rPr>
              <a:t>Empowerment: An Optimistic View</a:t>
            </a:r>
            <a:endParaRPr lang="en-US" dirty="0">
              <a:solidFill>
                <a:srgbClr val="715743"/>
              </a:solidFill>
              <a:latin typeface="Times New Roman" pitchFamily="18" charset="0"/>
              <a:cs typeface="Times New Roman" pitchFamily="18" charset="0"/>
            </a:endParaRPr>
          </a:p>
        </p:txBody>
      </p:sp>
      <p:cxnSp>
        <p:nvCxnSpPr>
          <p:cNvPr id="6" name="Straight Connector 5"/>
          <p:cNvCxnSpPr/>
          <p:nvPr/>
        </p:nvCxnSpPr>
        <p:spPr>
          <a:xfrm>
            <a:off x="609600" y="1447800"/>
            <a:ext cx="8001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4" descr="traditional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 y="3084512"/>
            <a:ext cx="6264275" cy="2554288"/>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6"/>
          <p:cNvSpPr/>
          <p:nvPr/>
        </p:nvSpPr>
        <p:spPr>
          <a:xfrm rot="1545434">
            <a:off x="2798962" y="4561903"/>
            <a:ext cx="3882899" cy="646331"/>
          </a:xfrm>
          <a:prstGeom prst="rect">
            <a:avLst/>
          </a:prstGeom>
        </p:spPr>
        <p:txBody>
          <a:bodyPr wrap="square">
            <a:spAutoFit/>
          </a:bodyPr>
          <a:lstStyle/>
          <a:p>
            <a:pPr algn="ctr"/>
            <a:r>
              <a:rPr lang="en-AU" sz="3600" b="1" dirty="0" err="1">
                <a:solidFill>
                  <a:srgbClr val="FF0000"/>
                </a:solidFill>
              </a:rPr>
              <a:t>Outdated</a:t>
            </a:r>
            <a:endParaRPr lang="en-US" sz="3600" b="1" dirty="0">
              <a:solidFill>
                <a:srgbClr val="FF0000"/>
              </a:solidFill>
            </a:endParaRPr>
          </a:p>
        </p:txBody>
      </p:sp>
      <p:sp>
        <p:nvSpPr>
          <p:cNvPr id="3" name="TextBox 2"/>
          <p:cNvSpPr txBox="1"/>
          <p:nvPr/>
        </p:nvSpPr>
        <p:spPr>
          <a:xfrm>
            <a:off x="5638800" y="2951460"/>
            <a:ext cx="3505200" cy="3068340"/>
          </a:xfrm>
          <a:prstGeom prst="rect">
            <a:avLst/>
          </a:prstGeom>
          <a:noFill/>
        </p:spPr>
        <p:txBody>
          <a:bodyPr wrap="square" rtlCol="0">
            <a:spAutoFit/>
          </a:bodyPr>
          <a:lstStyle/>
          <a:p>
            <a:pPr marL="742950" lvl="1" indent="-285750">
              <a:buFont typeface="Arial" pitchFamily="34" charset="0"/>
              <a:buChar char="•"/>
            </a:pPr>
            <a:r>
              <a:rPr lang="en-AU" altLang="zh-CN" sz="2000" dirty="0"/>
              <a:t>Media scarcity no longer exists</a:t>
            </a:r>
          </a:p>
          <a:p>
            <a:pPr marL="742950" lvl="1" indent="-285750">
              <a:buFont typeface="Arial" pitchFamily="34" charset="0"/>
              <a:buChar char="•"/>
            </a:pPr>
            <a:r>
              <a:rPr lang="zh-HK" altLang="en-US" sz="2000" dirty="0"/>
              <a:t>媒体稀缺性不复存在</a:t>
            </a:r>
            <a:endParaRPr lang="en-AU" altLang="zh-CN" sz="2000" dirty="0"/>
          </a:p>
          <a:p>
            <a:pPr marL="742950" lvl="1" indent="-285750">
              <a:buFont typeface="Arial" pitchFamily="34" charset="0"/>
              <a:buChar char="•"/>
            </a:pPr>
            <a:r>
              <a:rPr lang="en-AU" altLang="zh-CN" sz="2000" dirty="0"/>
              <a:t>Journalists’ judgment can (and does) fail</a:t>
            </a:r>
          </a:p>
          <a:p>
            <a:pPr marL="742950" lvl="1" indent="-285750">
              <a:buFont typeface="Arial" pitchFamily="34" charset="0"/>
              <a:buChar char="•"/>
            </a:pPr>
            <a:r>
              <a:rPr lang="zh-CN" altLang="en-US" sz="2000" dirty="0"/>
              <a:t>记者的判断力可能（也确实）会失效</a:t>
            </a:r>
            <a:endParaRPr lang="en-AU" altLang="zh-CN" sz="2000" dirty="0"/>
          </a:p>
          <a:p>
            <a:pPr marL="742950" lvl="1" indent="-285750">
              <a:buFont typeface="Arial" pitchFamily="34" charset="0"/>
              <a:buChar char="•"/>
            </a:pPr>
            <a:r>
              <a:rPr lang="en-AU" altLang="zh-CN" sz="2000" dirty="0"/>
              <a:t>Citizens want to be active and involved</a:t>
            </a:r>
          </a:p>
          <a:p>
            <a:pPr algn="just">
              <a:lnSpc>
                <a:spcPct val="130000"/>
              </a:lnSpc>
            </a:pPr>
            <a:endParaRPr lang="en-US" sz="1200" dirty="0">
              <a:solidFill>
                <a:schemeClr val="tx1">
                  <a:lumMod val="75000"/>
                  <a:lumOff val="25000"/>
                </a:schemeClr>
              </a:solidFill>
              <a:latin typeface="+mn-ea"/>
            </a:endParaRPr>
          </a:p>
        </p:txBody>
      </p:sp>
    </p:spTree>
    <p:extLst>
      <p:ext uri="{BB962C8B-B14F-4D97-AF65-F5344CB8AC3E}">
        <p14:creationId xmlns:p14="http://schemas.microsoft.com/office/powerpoint/2010/main" val="249114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76400"/>
            <a:ext cx="8286750" cy="4921250"/>
          </a:xfrm>
        </p:spPr>
        <p:txBody>
          <a:bodyPr/>
          <a:lstStyle/>
          <a:p>
            <a:pPr marL="0" indent="0">
              <a:buSzPct val="60000"/>
              <a:buNone/>
            </a:pPr>
            <a:r>
              <a:rPr lang="en-US" altLang="zh-CN" sz="2800" dirty="0">
                <a:latin typeface="Times New Roman" pitchFamily="18" charset="0"/>
                <a:cs typeface="Times New Roman" pitchFamily="18" charset="0"/>
              </a:rPr>
              <a:t>2. Gatekeeping → </a:t>
            </a:r>
            <a:r>
              <a:rPr lang="en-US" altLang="zh-CN" sz="2800" dirty="0" err="1">
                <a:latin typeface="Times New Roman" pitchFamily="18" charset="0"/>
                <a:cs typeface="Times New Roman" pitchFamily="18" charset="0"/>
              </a:rPr>
              <a:t>Gatewatching</a:t>
            </a:r>
            <a:endParaRPr lang="en-US" altLang="zh-CN" sz="2800" dirty="0">
              <a:latin typeface="Times New Roman" pitchFamily="18" charset="0"/>
              <a:cs typeface="Times New Roman" pitchFamily="18" charset="0"/>
            </a:endParaRPr>
          </a:p>
          <a:p>
            <a:pPr lvl="1">
              <a:buSzPct val="60000"/>
              <a:buFont typeface="Wingdings" pitchFamily="2" charset="2"/>
              <a:buChar char="n"/>
            </a:pPr>
            <a:r>
              <a:rPr lang="en-US" sz="2400" dirty="0">
                <a:latin typeface="Times New Roman" pitchFamily="18" charset="0"/>
                <a:cs typeface="Times New Roman" pitchFamily="18" charset="0"/>
              </a:rPr>
              <a:t>Gatekeeping: media decide what the public needs to know</a:t>
            </a:r>
          </a:p>
          <a:p>
            <a:pPr lvl="1">
              <a:buSzPct val="60000"/>
              <a:buFont typeface="Wingdings" pitchFamily="2" charset="2"/>
              <a:buChar char="n"/>
            </a:pPr>
            <a:r>
              <a:rPr lang="en-US" sz="2400" dirty="0" err="1">
                <a:latin typeface="Times New Roman" pitchFamily="18" charset="0"/>
                <a:cs typeface="Times New Roman" pitchFamily="18" charset="0"/>
              </a:rPr>
              <a:t>Gatewatching</a:t>
            </a:r>
            <a:r>
              <a:rPr lang="en-US" sz="2400" dirty="0">
                <a:latin typeface="Times New Roman" pitchFamily="18" charset="0"/>
                <a:cs typeface="Times New Roman" pitchFamily="18" charset="0"/>
              </a:rPr>
              <a:t>: A more organic model of news production that is less controlled by media institutions. Reflected in citizen journalism.</a:t>
            </a:r>
          </a:p>
          <a:p>
            <a:pPr marL="411480" lvl="1" indent="0">
              <a:buSzPct val="60000"/>
              <a:buNone/>
            </a:pPr>
            <a:endParaRPr lang="en-US" sz="2400" dirty="0">
              <a:latin typeface="Times New Roman" pitchFamily="18" charset="0"/>
              <a:cs typeface="Times New Roman" pitchFamily="18" charset="0"/>
            </a:endParaRPr>
          </a:p>
        </p:txBody>
      </p:sp>
      <p:sp>
        <p:nvSpPr>
          <p:cNvPr id="5" name="Title 2"/>
          <p:cNvSpPr txBox="1">
            <a:spLocks/>
          </p:cNvSpPr>
          <p:nvPr/>
        </p:nvSpPr>
        <p:spPr>
          <a:xfrm>
            <a:off x="533400" y="381000"/>
            <a:ext cx="8061063" cy="1054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a:solidFill>
                  <a:srgbClr val="715743"/>
                </a:solidFill>
                <a:latin typeface="Times New Roman" pitchFamily="18" charset="0"/>
                <a:cs typeface="Times New Roman" pitchFamily="18" charset="0"/>
              </a:rPr>
              <a:t>Empowerment: An Optimistic View</a:t>
            </a:r>
            <a:endParaRPr lang="en-US" dirty="0">
              <a:solidFill>
                <a:srgbClr val="715743"/>
              </a:solidFill>
              <a:latin typeface="Times New Roman" pitchFamily="18" charset="0"/>
              <a:cs typeface="Times New Roman" pitchFamily="18" charset="0"/>
            </a:endParaRPr>
          </a:p>
        </p:txBody>
      </p:sp>
      <p:cxnSp>
        <p:nvCxnSpPr>
          <p:cNvPr id="6" name="Straight Connector 5"/>
          <p:cNvCxnSpPr/>
          <p:nvPr/>
        </p:nvCxnSpPr>
        <p:spPr>
          <a:xfrm>
            <a:off x="609600" y="1447800"/>
            <a:ext cx="8001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4" descr="gatewatch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910013"/>
            <a:ext cx="6913562" cy="226218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5621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752600"/>
            <a:ext cx="8458200" cy="4525963"/>
          </a:xfrm>
        </p:spPr>
        <p:txBody>
          <a:bodyPr/>
          <a:lstStyle/>
          <a:p>
            <a:pPr marL="537210" lvl="1" indent="-457200">
              <a:buFont typeface="Arial"/>
              <a:buChar char="•"/>
            </a:pPr>
            <a:r>
              <a:rPr lang="en-US" sz="2800" dirty="0">
                <a:latin typeface="Times New Roman" pitchFamily="18" charset="0"/>
                <a:cs typeface="Times New Roman" pitchFamily="18" charset="0"/>
              </a:rPr>
              <a:t>The participatory nature of Web 2.0 facilitates civic engagement. </a:t>
            </a:r>
          </a:p>
          <a:p>
            <a:pPr marL="537210" lvl="1" indent="-457200">
              <a:buFont typeface="Arial"/>
              <a:buChar char="•"/>
            </a:pPr>
            <a:r>
              <a:rPr lang="en-US" sz="2800" dirty="0">
                <a:latin typeface="Times New Roman" pitchFamily="18" charset="0"/>
                <a:cs typeface="Times New Roman" pitchFamily="18" charset="0"/>
              </a:rPr>
              <a:t>New media provide a platform for different voices and these interactions can </a:t>
            </a:r>
          </a:p>
          <a:p>
            <a:pPr marL="80010" lvl="1" indent="0">
              <a:buNone/>
            </a:pPr>
            <a:r>
              <a:rPr lang="en-US" sz="2800" dirty="0">
                <a:latin typeface="Times New Roman" pitchFamily="18" charset="0"/>
                <a:cs typeface="Times New Roman" pitchFamily="18" charset="0"/>
              </a:rPr>
              <a:t>     directly shape the events. </a:t>
            </a:r>
          </a:p>
          <a:p>
            <a:pPr marL="537210" lvl="1" indent="-457200">
              <a:buFont typeface="Arial"/>
              <a:buChar char="•"/>
            </a:pPr>
            <a:r>
              <a:rPr lang="en-US" sz="2800" dirty="0">
                <a:latin typeface="Times New Roman" pitchFamily="18" charset="0"/>
                <a:cs typeface="Times New Roman" pitchFamily="18" charset="0"/>
              </a:rPr>
              <a:t>New media empower </a:t>
            </a:r>
          </a:p>
          <a:p>
            <a:pPr marL="80010" lvl="1" indent="0">
              <a:buNone/>
            </a:pPr>
            <a:r>
              <a:rPr lang="en-US" sz="2800" dirty="0">
                <a:latin typeface="Times New Roman" pitchFamily="18" charset="0"/>
                <a:cs typeface="Times New Roman" pitchFamily="18" charset="0"/>
              </a:rPr>
              <a:t>     people by involving them</a:t>
            </a:r>
          </a:p>
          <a:p>
            <a:pPr marL="80010" lvl="1" indent="0">
              <a:buNone/>
            </a:pPr>
            <a:r>
              <a:rPr lang="en-US" sz="2800" dirty="0">
                <a:latin typeface="Times New Roman" pitchFamily="18" charset="0"/>
                <a:cs typeface="Times New Roman" pitchFamily="18" charset="0"/>
              </a:rPr>
              <a:t>     as a part of the news </a:t>
            </a:r>
          </a:p>
          <a:p>
            <a:pPr marL="80010" lvl="1" indent="0">
              <a:buNone/>
            </a:pPr>
            <a:r>
              <a:rPr lang="en-US" sz="2800" dirty="0">
                <a:latin typeface="Times New Roman" pitchFamily="18" charset="0"/>
                <a:cs typeface="Times New Roman" pitchFamily="18" charset="0"/>
              </a:rPr>
              <a:t>     production process</a:t>
            </a:r>
          </a:p>
          <a:p>
            <a:pPr marL="411480" lvl="1" indent="0">
              <a:buNone/>
            </a:pPr>
            <a:endParaRPr lang="en-US" sz="2800" dirty="0">
              <a:latin typeface="Times New Roman" pitchFamily="18" charset="0"/>
              <a:cs typeface="Times New Roman" pitchFamily="18" charset="0"/>
            </a:endParaRPr>
          </a:p>
        </p:txBody>
      </p:sp>
      <p:sp>
        <p:nvSpPr>
          <p:cNvPr id="4" name="Title 2"/>
          <p:cNvSpPr txBox="1">
            <a:spLocks/>
          </p:cNvSpPr>
          <p:nvPr/>
        </p:nvSpPr>
        <p:spPr>
          <a:xfrm>
            <a:off x="533400" y="381000"/>
            <a:ext cx="8061063" cy="1054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a:solidFill>
                  <a:srgbClr val="715743"/>
                </a:solidFill>
                <a:latin typeface="Times New Roman" pitchFamily="18" charset="0"/>
                <a:cs typeface="Times New Roman" pitchFamily="18" charset="0"/>
              </a:rPr>
              <a:t>Empowerment: An Optimistic View</a:t>
            </a:r>
            <a:endParaRPr lang="en-US" dirty="0">
              <a:solidFill>
                <a:srgbClr val="715743"/>
              </a:solidFill>
              <a:latin typeface="Times New Roman" pitchFamily="18" charset="0"/>
              <a:cs typeface="Times New Roman" pitchFamily="18" charset="0"/>
            </a:endParaRPr>
          </a:p>
        </p:txBody>
      </p:sp>
      <p:cxnSp>
        <p:nvCxnSpPr>
          <p:cNvPr id="6" name="Straight Connector 5"/>
          <p:cNvCxnSpPr/>
          <p:nvPr/>
        </p:nvCxnSpPr>
        <p:spPr>
          <a:xfrm>
            <a:off x="609600" y="1447800"/>
            <a:ext cx="8001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http://bulk.destructoid.com/ul/user/2/22162-141892-210jpg-620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341248"/>
            <a:ext cx="4343399" cy="351675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1452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0" y="570156"/>
            <a:ext cx="8303110" cy="1054250"/>
          </a:xfrm>
        </p:spPr>
        <p:txBody>
          <a:bodyPr>
            <a:normAutofit fontScale="90000"/>
          </a:bodyPr>
          <a:lstStyle/>
          <a:p>
            <a:pPr algn="l"/>
            <a:r>
              <a:rPr lang="en-US" sz="4000" dirty="0">
                <a:latin typeface="Times New Roman" pitchFamily="18" charset="0"/>
                <a:cs typeface="Times New Roman" pitchFamily="18" charset="0"/>
              </a:rPr>
              <a:t>Live-blogging/live-streaming to Drive Conversations</a:t>
            </a:r>
          </a:p>
        </p:txBody>
      </p:sp>
      <p:sp>
        <p:nvSpPr>
          <p:cNvPr id="2" name="Content Placeholder 1"/>
          <p:cNvSpPr>
            <a:spLocks noGrp="1"/>
          </p:cNvSpPr>
          <p:nvPr>
            <p:ph idx="1"/>
          </p:nvPr>
        </p:nvSpPr>
        <p:spPr>
          <a:xfrm>
            <a:off x="387927" y="1905000"/>
            <a:ext cx="4025153" cy="4876800"/>
          </a:xfrm>
        </p:spPr>
        <p:txBody>
          <a:bodyPr>
            <a:normAutofit fontScale="85000" lnSpcReduction="20000"/>
          </a:bodyPr>
          <a:lstStyle/>
          <a:p>
            <a:pPr>
              <a:buNone/>
            </a:pPr>
            <a:r>
              <a:rPr lang="en-US" sz="2600" dirty="0">
                <a:latin typeface="Times New Roman" pitchFamily="18" charset="0"/>
                <a:cs typeface="Times New Roman" pitchFamily="18" charset="0"/>
              </a:rPr>
              <a:t>	It provides a rolling textual/visual coverage of an ongoing event:</a:t>
            </a:r>
          </a:p>
          <a:p>
            <a:pPr>
              <a:buNone/>
            </a:pPr>
            <a:r>
              <a:rPr lang="zh-CN" altLang="en-US" sz="2600" dirty="0">
                <a:latin typeface="Times New Roman" pitchFamily="18" charset="0"/>
                <a:cs typeface="Times New Roman" pitchFamily="18" charset="0"/>
              </a:rPr>
              <a:t>它对一个正在发生的事件提供了滚动的文字</a:t>
            </a:r>
            <a:r>
              <a:rPr lang="en-US" altLang="zh-CN" sz="2600" dirty="0">
                <a:latin typeface="Times New Roman" pitchFamily="18" charset="0"/>
                <a:cs typeface="Times New Roman" pitchFamily="18" charset="0"/>
              </a:rPr>
              <a:t>/</a:t>
            </a:r>
            <a:r>
              <a:rPr lang="zh-CN" altLang="en-US" sz="2600" dirty="0">
                <a:latin typeface="Times New Roman" pitchFamily="18" charset="0"/>
                <a:cs typeface="Times New Roman" pitchFamily="18" charset="0"/>
              </a:rPr>
              <a:t>视觉报道。</a:t>
            </a:r>
            <a:endParaRPr lang="en-US" sz="2600" dirty="0">
              <a:latin typeface="Times New Roman" pitchFamily="18" charset="0"/>
              <a:cs typeface="Times New Roman" pitchFamily="18" charset="0"/>
            </a:endParaRPr>
          </a:p>
          <a:p>
            <a:pPr lvl="2"/>
            <a:r>
              <a:rPr lang="en-US" sz="2600" dirty="0">
                <a:latin typeface="Times New Roman" pitchFamily="18" charset="0"/>
                <a:cs typeface="Times New Roman" pitchFamily="18" charset="0"/>
              </a:rPr>
              <a:t>Sports games</a:t>
            </a:r>
          </a:p>
          <a:p>
            <a:pPr lvl="2"/>
            <a:r>
              <a:rPr lang="en-US" sz="2600" dirty="0">
                <a:latin typeface="Times New Roman" pitchFamily="18" charset="0"/>
                <a:cs typeface="Times New Roman" pitchFamily="18" charset="0"/>
              </a:rPr>
              <a:t>Elections</a:t>
            </a:r>
            <a:r>
              <a:rPr lang="zh-CN" altLang="en-US" sz="2600" dirty="0">
                <a:latin typeface="Times New Roman" pitchFamily="18" charset="0"/>
                <a:cs typeface="Times New Roman" pitchFamily="18" charset="0"/>
              </a:rPr>
              <a:t>選舉</a:t>
            </a:r>
            <a:endParaRPr lang="en-US" sz="2600" dirty="0">
              <a:latin typeface="Times New Roman" pitchFamily="18" charset="0"/>
              <a:cs typeface="Times New Roman" pitchFamily="18" charset="0"/>
            </a:endParaRPr>
          </a:p>
          <a:p>
            <a:pPr lvl="2"/>
            <a:r>
              <a:rPr lang="en-US" sz="2600" dirty="0">
                <a:latin typeface="Times New Roman" pitchFamily="18" charset="0"/>
                <a:cs typeface="Times New Roman" pitchFamily="18" charset="0"/>
              </a:rPr>
              <a:t>Ceremonies</a:t>
            </a:r>
          </a:p>
          <a:p>
            <a:pPr lvl="2"/>
            <a:r>
              <a:rPr lang="en-US" sz="2600" dirty="0">
                <a:latin typeface="Times New Roman" pitchFamily="18" charset="0"/>
                <a:cs typeface="Times New Roman" pitchFamily="18" charset="0"/>
              </a:rPr>
              <a:t>Conferences, conventions and gatherings</a:t>
            </a:r>
          </a:p>
          <a:p>
            <a:pPr marL="914400" lvl="2" indent="0">
              <a:buNone/>
            </a:pPr>
            <a:r>
              <a:rPr lang="en-US" altLang="zh-CN" sz="2600" dirty="0">
                <a:latin typeface="Times New Roman" pitchFamily="18" charset="0"/>
                <a:cs typeface="Times New Roman" pitchFamily="18" charset="0"/>
              </a:rPr>
              <a:t>   </a:t>
            </a:r>
            <a:r>
              <a:rPr lang="zh-CN" altLang="en-US" sz="2600" dirty="0">
                <a:latin typeface="Times New Roman" pitchFamily="18" charset="0"/>
                <a:cs typeface="Times New Roman" pitchFamily="18" charset="0"/>
              </a:rPr>
              <a:t>會議 公約 和集會</a:t>
            </a:r>
            <a:endParaRPr lang="en-US" sz="2600" dirty="0">
              <a:latin typeface="Times New Roman" pitchFamily="18" charset="0"/>
              <a:cs typeface="Times New Roman" pitchFamily="18" charset="0"/>
            </a:endParaRPr>
          </a:p>
          <a:p>
            <a:pPr lvl="2"/>
            <a:r>
              <a:rPr lang="en-US" sz="2600" dirty="0">
                <a:latin typeface="Times New Roman" pitchFamily="18" charset="0"/>
                <a:cs typeface="Times New Roman" pitchFamily="18" charset="0"/>
              </a:rPr>
              <a:t>Protests and conflicts</a:t>
            </a:r>
          </a:p>
          <a:p>
            <a:pPr lvl="2"/>
            <a:r>
              <a:rPr lang="en-US" sz="2600" dirty="0">
                <a:latin typeface="Times New Roman" pitchFamily="18" charset="0"/>
                <a:cs typeface="Times New Roman" pitchFamily="18" charset="0"/>
              </a:rPr>
              <a:t>Natural events and disasters</a:t>
            </a:r>
          </a:p>
          <a:p>
            <a:pPr lvl="1"/>
            <a:endParaRPr lang="en-US" dirty="0"/>
          </a:p>
        </p:txBody>
      </p:sp>
      <p:cxnSp>
        <p:nvCxnSpPr>
          <p:cNvPr id="6" name="Straight Connector 5"/>
          <p:cNvCxnSpPr/>
          <p:nvPr/>
        </p:nvCxnSpPr>
        <p:spPr>
          <a:xfrm>
            <a:off x="762000" y="1600200"/>
            <a:ext cx="79248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descr="A crowd of people holding up their hands&#10;&#10;Description automatically generated with low confidence">
            <a:extLst>
              <a:ext uri="{FF2B5EF4-FFF2-40B4-BE49-F238E27FC236}">
                <a16:creationId xmlns:a16="http://schemas.microsoft.com/office/drawing/2014/main" id="{570D5205-E8BC-BB4D-B20A-822BB2EFC4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0789" y="2362200"/>
            <a:ext cx="4466423" cy="2971800"/>
          </a:xfrm>
          <a:prstGeom prst="rect">
            <a:avLst/>
          </a:prstGeom>
        </p:spPr>
      </p:pic>
    </p:spTree>
    <p:extLst>
      <p:ext uri="{BB962C8B-B14F-4D97-AF65-F5344CB8AC3E}">
        <p14:creationId xmlns:p14="http://schemas.microsoft.com/office/powerpoint/2010/main" val="34033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752600"/>
            <a:ext cx="4495800" cy="4525963"/>
          </a:xfrm>
        </p:spPr>
        <p:txBody>
          <a:bodyPr/>
          <a:lstStyle/>
          <a:p>
            <a:pPr marL="80010" lvl="1" indent="0">
              <a:buNone/>
            </a:pPr>
            <a:r>
              <a:rPr lang="en-US" sz="2800" dirty="0">
                <a:latin typeface="Times New Roman" pitchFamily="18" charset="0"/>
                <a:cs typeface="Times New Roman" pitchFamily="18" charset="0"/>
              </a:rPr>
              <a:t>3. Audiences serve as news </a:t>
            </a:r>
            <a:r>
              <a:rPr lang="en-US" sz="2800" u="sng" dirty="0">
                <a:latin typeface="Times New Roman" pitchFamily="18" charset="0"/>
                <a:cs typeface="Times New Roman" pitchFamily="18" charset="0"/>
              </a:rPr>
              <a:t>disseminators</a:t>
            </a:r>
            <a:r>
              <a:rPr lang="zh-CN" altLang="en-US" sz="2800" u="sng" dirty="0">
                <a:latin typeface="Times New Roman" pitchFamily="18" charset="0"/>
                <a:cs typeface="Times New Roman" pitchFamily="18" charset="0"/>
              </a:rPr>
              <a:t>（傳播者）</a:t>
            </a:r>
            <a:endParaRPr lang="en-US" sz="2800" u="sng" dirty="0">
              <a:latin typeface="Times New Roman" pitchFamily="18" charset="0"/>
              <a:cs typeface="Times New Roman" pitchFamily="18" charset="0"/>
            </a:endParaRPr>
          </a:p>
          <a:p>
            <a:pPr marL="537210" lvl="1" indent="-457200"/>
            <a:r>
              <a:rPr lang="en-US" sz="2400" dirty="0">
                <a:latin typeface="Times New Roman" pitchFamily="18" charset="0"/>
                <a:cs typeface="Times New Roman" pitchFamily="18" charset="0"/>
              </a:rPr>
              <a:t>In CJ, the audience is not only a part of the news production</a:t>
            </a:r>
          </a:p>
          <a:p>
            <a:pPr marL="80010" lvl="1" indent="0">
              <a:buNone/>
            </a:pPr>
            <a:r>
              <a:rPr lang="en-US" sz="2400" dirty="0">
                <a:latin typeface="Times New Roman" pitchFamily="18" charset="0"/>
                <a:cs typeface="Times New Roman" pitchFamily="18" charset="0"/>
              </a:rPr>
              <a:t>      but also plays a role in the      </a:t>
            </a:r>
          </a:p>
          <a:p>
            <a:pPr marL="80010" lvl="1" indent="0">
              <a:buNone/>
            </a:pPr>
            <a:r>
              <a:rPr lang="en-US" sz="2400" dirty="0">
                <a:latin typeface="Times New Roman" pitchFamily="18" charset="0"/>
                <a:cs typeface="Times New Roman" pitchFamily="18" charset="0"/>
              </a:rPr>
              <a:t>      </a:t>
            </a:r>
            <a:r>
              <a:rPr lang="en-US" sz="2400" u="sng" dirty="0">
                <a:latin typeface="Times New Roman" pitchFamily="18" charset="0"/>
                <a:cs typeface="Times New Roman" pitchFamily="18" charset="0"/>
              </a:rPr>
              <a:t>distribution</a:t>
            </a:r>
            <a:r>
              <a:rPr lang="en-US" sz="2400" dirty="0">
                <a:latin typeface="Times New Roman" pitchFamily="18" charset="0"/>
                <a:cs typeface="Times New Roman" pitchFamily="18" charset="0"/>
              </a:rPr>
              <a:t> process </a:t>
            </a:r>
          </a:p>
          <a:p>
            <a:pPr marL="537210" lvl="1" indent="-457200"/>
            <a:r>
              <a:rPr lang="en-US" sz="2400" dirty="0">
                <a:latin typeface="Times New Roman" pitchFamily="18" charset="0"/>
                <a:cs typeface="Times New Roman" pitchFamily="18" charset="0"/>
              </a:rPr>
              <a:t>Journalists inspire to create stories that capture the readers’ attention on social media to increase shares and unique website visits</a:t>
            </a:r>
            <a:endParaRPr lang="en-US" sz="2800" dirty="0">
              <a:latin typeface="Times New Roman" pitchFamily="18" charset="0"/>
              <a:cs typeface="Times New Roman" pitchFamily="18" charset="0"/>
            </a:endParaRPr>
          </a:p>
        </p:txBody>
      </p:sp>
      <p:sp>
        <p:nvSpPr>
          <p:cNvPr id="4" name="Title 2"/>
          <p:cNvSpPr txBox="1">
            <a:spLocks/>
          </p:cNvSpPr>
          <p:nvPr/>
        </p:nvSpPr>
        <p:spPr>
          <a:xfrm>
            <a:off x="533400" y="381000"/>
            <a:ext cx="8061063" cy="1054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a:solidFill>
                  <a:schemeClr val="accent1"/>
                </a:solidFill>
                <a:latin typeface="Times New Roman" pitchFamily="18" charset="0"/>
                <a:cs typeface="Times New Roman" pitchFamily="18" charset="0"/>
              </a:rPr>
              <a:t>Empowerment: An Optimistic View</a:t>
            </a:r>
            <a:endParaRPr lang="en-US" dirty="0">
              <a:solidFill>
                <a:schemeClr val="accent1"/>
              </a:solidFill>
              <a:latin typeface="Times New Roman" pitchFamily="18" charset="0"/>
              <a:cs typeface="Times New Roman" pitchFamily="18" charset="0"/>
            </a:endParaRPr>
          </a:p>
        </p:txBody>
      </p:sp>
      <p:cxnSp>
        <p:nvCxnSpPr>
          <p:cNvPr id="6" name="Straight Connector 5"/>
          <p:cNvCxnSpPr/>
          <p:nvPr/>
        </p:nvCxnSpPr>
        <p:spPr>
          <a:xfrm>
            <a:off x="609600" y="1447800"/>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460423" y="1416139"/>
            <a:ext cx="4886594" cy="400110"/>
          </a:xfrm>
          <a:prstGeom prst="rect">
            <a:avLst/>
          </a:prstGeom>
        </p:spPr>
        <p:txBody>
          <a:bodyPr wrap="square">
            <a:spAutoFit/>
          </a:bodyPr>
          <a:lstStyle/>
          <a:p>
            <a:r>
              <a:rPr lang="en-US" sz="2000" b="1" dirty="0"/>
              <a:t>BuzzFeed’s top 20 Most Shared Stories</a:t>
            </a:r>
          </a:p>
        </p:txBody>
      </p:sp>
      <p:pic>
        <p:nvPicPr>
          <p:cNvPr id="7" name="Picture 6" descr="Graphical user interface&#10;&#10;Description automatically generated">
            <a:extLst>
              <a:ext uri="{FF2B5EF4-FFF2-40B4-BE49-F238E27FC236}">
                <a16:creationId xmlns:a16="http://schemas.microsoft.com/office/drawing/2014/main" id="{2A05392A-55DB-3243-A096-1FA159077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3931" y="1816249"/>
            <a:ext cx="4572000" cy="5041750"/>
          </a:xfrm>
          <a:prstGeom prst="rect">
            <a:avLst/>
          </a:prstGeom>
        </p:spPr>
      </p:pic>
    </p:spTree>
    <p:extLst>
      <p:ext uri="{BB962C8B-B14F-4D97-AF65-F5344CB8AC3E}">
        <p14:creationId xmlns:p14="http://schemas.microsoft.com/office/powerpoint/2010/main" val="6389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33400" y="2133600"/>
            <a:ext cx="8286750" cy="5761037"/>
          </a:xfrm>
        </p:spPr>
        <p:txBody>
          <a:bodyPr/>
          <a:lstStyle/>
          <a:p>
            <a:pPr marL="0" indent="0" algn="ctr">
              <a:buNone/>
            </a:pPr>
            <a:r>
              <a:rPr lang="en-US" sz="4000" dirty="0"/>
              <a:t>But, do new media and citizen journalism </a:t>
            </a:r>
            <a:r>
              <a:rPr lang="en-US" sz="4000" i="1" dirty="0"/>
              <a:t>really</a:t>
            </a:r>
            <a:r>
              <a:rPr lang="en-US" sz="4000" dirty="0"/>
              <a:t> empower citizens?</a:t>
            </a:r>
          </a:p>
        </p:txBody>
      </p:sp>
    </p:spTree>
    <p:extLst>
      <p:ext uri="{BB962C8B-B14F-4D97-AF65-F5344CB8AC3E}">
        <p14:creationId xmlns:p14="http://schemas.microsoft.com/office/powerpoint/2010/main" val="942625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dirty="0">
                <a:latin typeface="Times New Roman" pitchFamily="18" charset="0"/>
                <a:cs typeface="Times New Roman" pitchFamily="18" charset="0"/>
              </a:rPr>
              <a:t>Changing Media Landscape</a:t>
            </a:r>
          </a:p>
        </p:txBody>
      </p:sp>
      <p:sp>
        <p:nvSpPr>
          <p:cNvPr id="3" name="Content Placeholder 2"/>
          <p:cNvSpPr>
            <a:spLocks noGrp="1"/>
          </p:cNvSpPr>
          <p:nvPr>
            <p:ph idx="1"/>
          </p:nvPr>
        </p:nvSpPr>
        <p:spPr>
          <a:xfrm>
            <a:off x="533400" y="1447800"/>
            <a:ext cx="8229600" cy="4525963"/>
          </a:xfrm>
        </p:spPr>
        <p:txBody>
          <a:bodyPr/>
          <a:lstStyle/>
          <a:p>
            <a:pPr>
              <a:buFont typeface="Wingdings" pitchFamily="2" charset="2"/>
              <a:buChar char="§"/>
            </a:pPr>
            <a:r>
              <a:rPr lang="en-US" sz="2800" dirty="0">
                <a:latin typeface="Times New Roman" pitchFamily="18" charset="0"/>
                <a:cs typeface="Times New Roman" pitchFamily="18" charset="0"/>
              </a:rPr>
              <a:t>Concentration: ownership</a:t>
            </a:r>
            <a:r>
              <a:rPr lang="zh-CN" altLang="en-US" sz="2800" dirty="0">
                <a:latin typeface="Times New Roman" pitchFamily="18" charset="0"/>
                <a:cs typeface="Times New Roman" pitchFamily="18" charset="0"/>
              </a:rPr>
              <a:t>（所有權）</a:t>
            </a:r>
            <a:endParaRPr lang="en-US" sz="2800" dirty="0">
              <a:latin typeface="Times New Roman" pitchFamily="18" charset="0"/>
              <a:cs typeface="Times New Roman" pitchFamily="18" charset="0"/>
            </a:endParaRPr>
          </a:p>
          <a:p>
            <a:pPr lvl="1">
              <a:buFont typeface="Wingdings" pitchFamily="2" charset="2"/>
              <a:buChar char="§"/>
            </a:pPr>
            <a:r>
              <a:rPr lang="en-US" sz="2400" dirty="0">
                <a:latin typeface="Times New Roman" pitchFamily="18" charset="0"/>
                <a:cs typeface="Times New Roman" pitchFamily="18" charset="0"/>
              </a:rPr>
              <a:t>A few media conglomerates</a:t>
            </a:r>
            <a:r>
              <a:rPr lang="zh-CN" altLang="en-US" sz="2400" dirty="0">
                <a:latin typeface="Times New Roman" pitchFamily="18" charset="0"/>
                <a:cs typeface="Times New Roman" pitchFamily="18" charset="0"/>
              </a:rPr>
              <a:t>（集團）</a:t>
            </a:r>
            <a:r>
              <a:rPr lang="en-US" sz="2400" dirty="0">
                <a:latin typeface="Times New Roman" pitchFamily="18" charset="0"/>
                <a:cs typeface="Times New Roman" pitchFamily="18" charset="0"/>
              </a:rPr>
              <a:t> dominate the market</a:t>
            </a:r>
          </a:p>
          <a:p>
            <a:pPr lvl="2">
              <a:buFont typeface="Wingdings" pitchFamily="2" charset="2"/>
              <a:buChar char="§"/>
            </a:pPr>
            <a:r>
              <a:rPr lang="en-US" sz="2500" dirty="0">
                <a:latin typeface="Times New Roman" pitchFamily="18" charset="0"/>
                <a:cs typeface="Times New Roman" pitchFamily="18" charset="0"/>
              </a:rPr>
              <a:t>E.g., </a:t>
            </a:r>
            <a:r>
              <a:rPr lang="en-US" sz="2800" dirty="0">
                <a:latin typeface="Times New Roman" pitchFamily="18" charset="0"/>
                <a:cs typeface="Times New Roman" pitchFamily="18" charset="0"/>
              </a:rPr>
              <a:t>21st Century Fox merged with Disney</a:t>
            </a:r>
            <a:endParaRPr lang="en-US" sz="2500" dirty="0">
              <a:latin typeface="Times New Roman" pitchFamily="18" charset="0"/>
              <a:cs typeface="Times New Roman" pitchFamily="18" charset="0"/>
            </a:endParaRPr>
          </a:p>
          <a:p>
            <a:pPr lvl="1">
              <a:buFont typeface="Wingdings" pitchFamily="2" charset="2"/>
              <a:buChar char="§"/>
            </a:pPr>
            <a:r>
              <a:rPr lang="en-US" sz="2600" dirty="0">
                <a:latin typeface="Times New Roman" pitchFamily="18" charset="0"/>
                <a:cs typeface="Times New Roman" pitchFamily="18" charset="0"/>
              </a:rPr>
              <a:t>Affects media integrity</a:t>
            </a:r>
            <a:r>
              <a:rPr lang="zh-CN" altLang="en-US" sz="1800" dirty="0">
                <a:latin typeface="Times New Roman" pitchFamily="18" charset="0"/>
                <a:cs typeface="Times New Roman" pitchFamily="18" charset="0"/>
              </a:rPr>
              <a:t>（誠信</a:t>
            </a:r>
            <a:r>
              <a:rPr lang="en-US" altLang="zh-CN" sz="1800" dirty="0">
                <a:latin typeface="Times New Roman" pitchFamily="18" charset="0"/>
                <a:cs typeface="Times New Roman" pitchFamily="18" charset="0"/>
              </a:rPr>
              <a:t>/</a:t>
            </a:r>
            <a:r>
              <a:rPr lang="zh-CN" altLang="en-US" sz="1800" dirty="0">
                <a:latin typeface="Times New Roman" pitchFamily="18" charset="0"/>
                <a:cs typeface="Times New Roman" pitchFamily="18" charset="0"/>
              </a:rPr>
              <a:t>完整）</a:t>
            </a:r>
            <a:r>
              <a:rPr lang="en-US" sz="2600" dirty="0">
                <a:latin typeface="Times New Roman" pitchFamily="18" charset="0"/>
                <a:cs typeface="Times New Roman" pitchFamily="18" charset="0"/>
              </a:rPr>
              <a:t>, neutrality, diversity</a:t>
            </a:r>
          </a:p>
          <a:p>
            <a:pPr lvl="2">
              <a:buFont typeface="Wingdings" pitchFamily="2" charset="2"/>
              <a:buChar char="§"/>
            </a:pPr>
            <a:r>
              <a:rPr lang="en-US" sz="2400" b="1" dirty="0">
                <a:latin typeface="Times New Roman" pitchFamily="18" charset="0"/>
                <a:cs typeface="Times New Roman" pitchFamily="18" charset="0"/>
              </a:rPr>
              <a:t>Media integrity </a:t>
            </a:r>
            <a:r>
              <a:rPr lang="en-US" sz="2400" dirty="0">
                <a:latin typeface="Times New Roman" pitchFamily="18" charset="0"/>
                <a:cs typeface="Times New Roman" pitchFamily="18" charset="0"/>
              </a:rPr>
              <a:t>refers to the ability of a media outlet to serve the public interest and democratic process, making it resilient to institutional corruption within the media system, economy of influence, conflicting dependence and political clientelism.</a:t>
            </a:r>
          </a:p>
          <a:p>
            <a:pPr lvl="2">
              <a:buFont typeface="Wingdings" pitchFamily="2" charset="2"/>
              <a:buChar char="§"/>
            </a:pPr>
            <a:r>
              <a:rPr lang="en-US" sz="2400" dirty="0">
                <a:latin typeface="Times New Roman" pitchFamily="18" charset="0"/>
                <a:cs typeface="Times New Roman" pitchFamily="18" charset="0"/>
              </a:rPr>
              <a:t>Especially endangered in the case when there are clientelist</a:t>
            </a:r>
            <a:r>
              <a:rPr lang="zh-CN" altLang="en-US" sz="2400" dirty="0">
                <a:latin typeface="Times New Roman" pitchFamily="18" charset="0"/>
                <a:cs typeface="Times New Roman" pitchFamily="18" charset="0"/>
              </a:rPr>
              <a:t>（客戶）</a:t>
            </a:r>
            <a:r>
              <a:rPr lang="en-US" sz="2400" dirty="0">
                <a:latin typeface="Times New Roman" pitchFamily="18" charset="0"/>
                <a:cs typeface="Times New Roman" pitchFamily="18" charset="0"/>
              </a:rPr>
              <a:t> relations between the owners of the media and political centers of power</a:t>
            </a:r>
          </a:p>
        </p:txBody>
      </p:sp>
      <p:cxnSp>
        <p:nvCxnSpPr>
          <p:cNvPr id="4" name="Straight Connector 3"/>
          <p:cNvCxnSpPr/>
          <p:nvPr/>
        </p:nvCxnSpPr>
        <p:spPr>
          <a:xfrm>
            <a:off x="533400" y="1371600"/>
            <a:ext cx="800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5410200"/>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9662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0" y="570156"/>
            <a:ext cx="7845910" cy="1054250"/>
          </a:xfrm>
        </p:spPr>
        <p:txBody>
          <a:bodyPr/>
          <a:lstStyle/>
          <a:p>
            <a:pPr algn="l"/>
            <a:r>
              <a:rPr lang="en-US" sz="4000" dirty="0">
                <a:latin typeface="Times New Roman" pitchFamily="18" charset="0"/>
                <a:cs typeface="Times New Roman" pitchFamily="18" charset="0"/>
              </a:rPr>
              <a:t>Empowerment: A Pessimistic View</a:t>
            </a:r>
            <a:endParaRPr lang="en-US" dirty="0">
              <a:latin typeface="Times New Roman" pitchFamily="18" charset="0"/>
              <a:cs typeface="Times New Roman" pitchFamily="18" charset="0"/>
            </a:endParaRPr>
          </a:p>
        </p:txBody>
      </p:sp>
      <p:sp>
        <p:nvSpPr>
          <p:cNvPr id="2" name="Rectangle 1"/>
          <p:cNvSpPr/>
          <p:nvPr/>
        </p:nvSpPr>
        <p:spPr>
          <a:xfrm>
            <a:off x="838200" y="2057400"/>
            <a:ext cx="7467600" cy="3970318"/>
          </a:xfrm>
          <a:prstGeom prst="rect">
            <a:avLst/>
          </a:prstGeom>
        </p:spPr>
        <p:txBody>
          <a:bodyPr wrap="square">
            <a:spAutoFit/>
          </a:bodyPr>
          <a:lstStyle/>
          <a:p>
            <a:pPr>
              <a:defRPr/>
            </a:pPr>
            <a:r>
              <a:rPr lang="en-US" sz="2800" dirty="0">
                <a:latin typeface="Times New Roman"/>
                <a:cs typeface="Times New Roman"/>
              </a:rPr>
              <a:t>Jo </a:t>
            </a:r>
            <a:r>
              <a:rPr lang="en-US" sz="2800" dirty="0" err="1">
                <a:latin typeface="Times New Roman"/>
                <a:cs typeface="Times New Roman"/>
              </a:rPr>
              <a:t>Tacchi</a:t>
            </a:r>
            <a:r>
              <a:rPr lang="en-US" sz="2800" dirty="0">
                <a:latin typeface="Times New Roman"/>
                <a:cs typeface="Times New Roman"/>
              </a:rPr>
              <a:t> (2010) : </a:t>
            </a:r>
          </a:p>
          <a:p>
            <a:pPr>
              <a:defRPr/>
            </a:pPr>
            <a:endParaRPr lang="en-US" sz="2800" dirty="0">
              <a:latin typeface="Times New Roman"/>
              <a:cs typeface="Times New Roman"/>
            </a:endParaRPr>
          </a:p>
          <a:p>
            <a:pPr marL="285750" indent="-285750">
              <a:buFont typeface="Arial" panose="020B0604020202020204" pitchFamily="34" charset="0"/>
              <a:buChar char="•"/>
              <a:defRPr/>
            </a:pPr>
            <a:r>
              <a:rPr lang="en-US" sz="2800" dirty="0">
                <a:latin typeface="Times New Roman"/>
                <a:cs typeface="Times New Roman"/>
              </a:rPr>
              <a:t> Inclusion and social justice should be the goal of new media </a:t>
            </a:r>
          </a:p>
          <a:p>
            <a:pPr marL="285750" indent="-285750">
              <a:buFont typeface="Arial" panose="020B0604020202020204" pitchFamily="34" charset="0"/>
              <a:buChar char="•"/>
              <a:defRPr/>
            </a:pPr>
            <a:r>
              <a:rPr lang="en-US" sz="2800" dirty="0">
                <a:latin typeface="Times New Roman"/>
                <a:cs typeface="Times New Roman"/>
              </a:rPr>
              <a:t>Emphasized the importance of the “universal access to knowledge and information” and the possibility for the “poorest and most marginalized</a:t>
            </a:r>
            <a:r>
              <a:rPr lang="zh-CN" altLang="en-US" sz="2800" dirty="0">
                <a:latin typeface="Times New Roman"/>
                <a:cs typeface="Times New Roman"/>
              </a:rPr>
              <a:t>（被邊緣化的）</a:t>
            </a:r>
            <a:r>
              <a:rPr lang="en-US" sz="2800" dirty="0">
                <a:latin typeface="Times New Roman"/>
                <a:cs typeface="Times New Roman"/>
              </a:rPr>
              <a:t>” to get involved in the creation of information exchange</a:t>
            </a:r>
          </a:p>
        </p:txBody>
      </p:sp>
    </p:spTree>
    <p:extLst>
      <p:ext uri="{BB962C8B-B14F-4D97-AF65-F5344CB8AC3E}">
        <p14:creationId xmlns:p14="http://schemas.microsoft.com/office/powerpoint/2010/main" val="191358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0" y="570156"/>
            <a:ext cx="7845910" cy="1054250"/>
          </a:xfrm>
        </p:spPr>
        <p:txBody>
          <a:bodyPr/>
          <a:lstStyle/>
          <a:p>
            <a:pPr algn="l"/>
            <a:r>
              <a:rPr lang="en-US" sz="3200" dirty="0">
                <a:latin typeface="Times New Roman" pitchFamily="18" charset="0"/>
                <a:cs typeface="Times New Roman" pitchFamily="18" charset="0"/>
              </a:rPr>
              <a:t>Empowerment: A Pessimistic</a:t>
            </a:r>
            <a:r>
              <a:rPr lang="zh-CN" altLang="en-US" sz="3200" dirty="0">
                <a:latin typeface="Times New Roman" pitchFamily="18" charset="0"/>
                <a:cs typeface="Times New Roman" pitchFamily="18" charset="0"/>
              </a:rPr>
              <a:t>悲觀的</a:t>
            </a:r>
            <a:r>
              <a:rPr lang="en-US" sz="3200" dirty="0">
                <a:latin typeface="Times New Roman" pitchFamily="18" charset="0"/>
                <a:cs typeface="Times New Roman" pitchFamily="18" charset="0"/>
              </a:rPr>
              <a:t> View</a:t>
            </a:r>
          </a:p>
        </p:txBody>
      </p:sp>
      <p:pic>
        <p:nvPicPr>
          <p:cNvPr id="8" name="Picture 4" descr="DigitalDivideComic"/>
          <p:cNvPicPr>
            <a:picLocks noChangeAspect="1" noChangeArrowheads="1"/>
          </p:cNvPicPr>
          <p:nvPr/>
        </p:nvPicPr>
        <p:blipFill>
          <a:blip r:embed="rId3" cstate="print"/>
          <a:srcRect/>
          <a:stretch>
            <a:fillRect/>
          </a:stretch>
        </p:blipFill>
        <p:spPr bwMode="auto">
          <a:xfrm>
            <a:off x="0" y="1951037"/>
            <a:ext cx="9144000" cy="4906963"/>
          </a:xfrm>
          <a:prstGeom prst="rect">
            <a:avLst/>
          </a:prstGeom>
          <a:noFill/>
        </p:spPr>
      </p:pic>
    </p:spTree>
    <p:extLst>
      <p:ext uri="{BB962C8B-B14F-4D97-AF65-F5344CB8AC3E}">
        <p14:creationId xmlns:p14="http://schemas.microsoft.com/office/powerpoint/2010/main" val="2476431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64" name="Rectangle 8"/>
          <p:cNvSpPr>
            <a:spLocks noGrp="1" noChangeArrowheads="1"/>
          </p:cNvSpPr>
          <p:nvPr>
            <p:ph type="ctrTitle"/>
          </p:nvPr>
        </p:nvSpPr>
        <p:spPr>
          <a:xfrm>
            <a:off x="685800" y="1143000"/>
            <a:ext cx="7772400" cy="914400"/>
          </a:xfrm>
        </p:spPr>
        <p:txBody>
          <a:bodyPr/>
          <a:lstStyle/>
          <a:p>
            <a:pPr algn="l"/>
            <a:r>
              <a:rPr lang="en-US" altLang="zh-TW" sz="4000" dirty="0">
                <a:latin typeface="Times New Roman" pitchFamily="18" charset="0"/>
                <a:ea typeface="新細明體" charset="-120"/>
              </a:rPr>
              <a:t>Digital Divide:</a:t>
            </a:r>
          </a:p>
        </p:txBody>
      </p:sp>
      <p:sp>
        <p:nvSpPr>
          <p:cNvPr id="557065" name="Rectangle 9"/>
          <p:cNvSpPr>
            <a:spLocks noGrp="1" noChangeArrowheads="1"/>
          </p:cNvSpPr>
          <p:nvPr>
            <p:ph type="subTitle" idx="1"/>
          </p:nvPr>
        </p:nvSpPr>
        <p:spPr>
          <a:xfrm>
            <a:off x="685800" y="2209800"/>
            <a:ext cx="8001000" cy="3352800"/>
          </a:xfrm>
        </p:spPr>
        <p:txBody>
          <a:bodyPr/>
          <a:lstStyle/>
          <a:p>
            <a:pPr algn="l">
              <a:lnSpc>
                <a:spcPct val="90000"/>
              </a:lnSpc>
            </a:pPr>
            <a:r>
              <a:rPr lang="en-US" altLang="zh-TW" sz="3600" dirty="0">
                <a:solidFill>
                  <a:schemeClr val="tx1"/>
                </a:solidFill>
                <a:latin typeface="Times New Roman" pitchFamily="18" charset="0"/>
                <a:ea typeface="新細明體" charset="-120"/>
              </a:rPr>
              <a:t>The gap that exists between individuals, groups, societies or countries </a:t>
            </a:r>
            <a:r>
              <a:rPr lang="en-US" altLang="zh-TW" sz="3600" u="sng" dirty="0">
                <a:solidFill>
                  <a:schemeClr val="tx1"/>
                </a:solidFill>
                <a:latin typeface="Times New Roman" pitchFamily="18" charset="0"/>
                <a:ea typeface="新細明體" charset="-120"/>
              </a:rPr>
              <a:t>advantaged</a:t>
            </a:r>
            <a:r>
              <a:rPr lang="en-US" altLang="zh-TW" sz="3600" dirty="0">
                <a:solidFill>
                  <a:schemeClr val="tx1"/>
                </a:solidFill>
                <a:latin typeface="Times New Roman" pitchFamily="18" charset="0"/>
                <a:ea typeface="新細明體" charset="-120"/>
              </a:rPr>
              <a:t> by the Internet and those relatively </a:t>
            </a:r>
            <a:r>
              <a:rPr lang="en-US" altLang="zh-TW" sz="3600" u="sng" dirty="0">
                <a:solidFill>
                  <a:schemeClr val="tx1"/>
                </a:solidFill>
                <a:latin typeface="Times New Roman" pitchFamily="18" charset="0"/>
                <a:ea typeface="新細明體" charset="-120"/>
              </a:rPr>
              <a:t>disadvantaged</a:t>
            </a:r>
            <a:r>
              <a:rPr lang="en-US" altLang="zh-TW" sz="3600" dirty="0">
                <a:solidFill>
                  <a:schemeClr val="tx1"/>
                </a:solidFill>
                <a:latin typeface="Times New Roman" pitchFamily="18" charset="0"/>
                <a:ea typeface="新細明體" charset="-120"/>
              </a:rPr>
              <a:t> by the Internet</a:t>
            </a:r>
          </a:p>
          <a:p>
            <a:pPr>
              <a:lnSpc>
                <a:spcPct val="90000"/>
              </a:lnSpc>
            </a:pPr>
            <a:endParaRPr lang="en-US" altLang="zh-TW" sz="2400" dirty="0">
              <a:latin typeface="Times New Roman" pitchFamily="18" charset="0"/>
              <a:ea typeface="新細明體" charset="-120"/>
            </a:endParaRPr>
          </a:p>
          <a:p>
            <a:pPr algn="l">
              <a:lnSpc>
                <a:spcPct val="90000"/>
              </a:lnSpc>
            </a:pPr>
            <a:r>
              <a:rPr lang="en-US" altLang="zh-TW" sz="2000" dirty="0">
                <a:solidFill>
                  <a:schemeClr val="tx1"/>
                </a:solidFill>
                <a:latin typeface="Times New Roman" pitchFamily="18" charset="0"/>
                <a:ea typeface="新細明體" charset="-120"/>
              </a:rPr>
              <a:t>Adapted from Everett M. Rogers. (2003). </a:t>
            </a:r>
            <a:r>
              <a:rPr lang="en-US" altLang="zh-TW" sz="2000" i="1" dirty="0">
                <a:solidFill>
                  <a:schemeClr val="tx1"/>
                </a:solidFill>
                <a:latin typeface="Times New Roman" pitchFamily="18" charset="0"/>
                <a:ea typeface="新細明體" charset="-120"/>
              </a:rPr>
              <a:t>Diffusion of </a:t>
            </a:r>
          </a:p>
          <a:p>
            <a:pPr algn="l">
              <a:lnSpc>
                <a:spcPct val="90000"/>
              </a:lnSpc>
            </a:pPr>
            <a:r>
              <a:rPr lang="en-US" altLang="zh-TW" sz="2000" i="1" dirty="0">
                <a:solidFill>
                  <a:schemeClr val="tx1"/>
                </a:solidFill>
                <a:latin typeface="Times New Roman" pitchFamily="18" charset="0"/>
                <a:ea typeface="新細明體" charset="-120"/>
              </a:rPr>
              <a:t>Innovations</a:t>
            </a:r>
            <a:r>
              <a:rPr lang="en-US" altLang="zh-TW" sz="2000" dirty="0">
                <a:solidFill>
                  <a:schemeClr val="tx1"/>
                </a:solidFill>
                <a:latin typeface="Times New Roman" pitchFamily="18" charset="0"/>
                <a:ea typeface="新細明體" charset="-120"/>
              </a:rPr>
              <a:t>, fifth edition, p. 474 </a:t>
            </a:r>
          </a:p>
        </p:txBody>
      </p:sp>
      <p:sp>
        <p:nvSpPr>
          <p:cNvPr id="557067" name="Line 11"/>
          <p:cNvSpPr>
            <a:spLocks noChangeShapeType="1"/>
          </p:cNvSpPr>
          <p:nvPr/>
        </p:nvSpPr>
        <p:spPr bwMode="auto">
          <a:xfrm>
            <a:off x="838200" y="2133600"/>
            <a:ext cx="7620000" cy="0"/>
          </a:xfrm>
          <a:prstGeom prst="line">
            <a:avLst/>
          </a:prstGeom>
          <a:noFill/>
          <a:ln w="9525">
            <a:solidFill>
              <a:schemeClr val="tx1"/>
            </a:solidFill>
            <a:round/>
            <a:headEnd/>
            <a:tailEnd/>
          </a:ln>
          <a:effectLst/>
        </p:spPr>
        <p:txBody>
          <a:bodyPr/>
          <a:lstStyle/>
          <a:p>
            <a:endParaRPr lang="zh-TW" altLang="en-US"/>
          </a:p>
        </p:txBody>
      </p:sp>
      <p:sp>
        <p:nvSpPr>
          <p:cNvPr id="557068" name="Line 12"/>
          <p:cNvSpPr>
            <a:spLocks noChangeShapeType="1"/>
          </p:cNvSpPr>
          <p:nvPr/>
        </p:nvSpPr>
        <p:spPr bwMode="auto">
          <a:xfrm>
            <a:off x="838200" y="4343400"/>
            <a:ext cx="7620000" cy="0"/>
          </a:xfrm>
          <a:prstGeom prst="line">
            <a:avLst/>
          </a:prstGeom>
          <a:noFill/>
          <a:ln w="9525">
            <a:solidFill>
              <a:schemeClr val="tx1"/>
            </a:solidFill>
            <a:round/>
            <a:headEnd/>
            <a:tailEnd/>
          </a:ln>
          <a:effectLst/>
        </p:spPr>
        <p:txBody>
          <a:bodyPr/>
          <a:lstStyle/>
          <a:p>
            <a:endParaRPr lang="zh-TW" altLang="en-US"/>
          </a:p>
        </p:txBody>
      </p:sp>
    </p:spTree>
    <p:extLst>
      <p:ext uri="{BB962C8B-B14F-4D97-AF65-F5344CB8AC3E}">
        <p14:creationId xmlns:p14="http://schemas.microsoft.com/office/powerpoint/2010/main" val="12436970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latin typeface="Times New Roman"/>
                <a:cs typeface="Times New Roman"/>
              </a:rPr>
              <a:t>The Issue of Digital Divide</a:t>
            </a:r>
          </a:p>
        </p:txBody>
      </p:sp>
      <p:sp>
        <p:nvSpPr>
          <p:cNvPr id="2" name="Content Placeholder 1"/>
          <p:cNvSpPr>
            <a:spLocks noGrp="1"/>
          </p:cNvSpPr>
          <p:nvPr>
            <p:ph idx="1"/>
          </p:nvPr>
        </p:nvSpPr>
        <p:spPr>
          <a:xfrm>
            <a:off x="457200" y="1096963"/>
            <a:ext cx="8286750" cy="5761037"/>
          </a:xfrm>
        </p:spPr>
        <p:txBody>
          <a:bodyPr/>
          <a:lstStyle/>
          <a:p>
            <a:r>
              <a:rPr lang="en-US" sz="2400" dirty="0">
                <a:latin typeface="Times New Roman"/>
                <a:cs typeface="Times New Roman"/>
              </a:rPr>
              <a:t>Definition: An economic and social inequality in the access to, use of, or impact of information and communication technologies (ICT).</a:t>
            </a:r>
          </a:p>
          <a:p>
            <a:r>
              <a:rPr lang="en-US" sz="2400" dirty="0">
                <a:latin typeface="Times New Roman"/>
                <a:cs typeface="Times New Roman"/>
              </a:rPr>
              <a:t>Information and communication technologies:</a:t>
            </a:r>
          </a:p>
          <a:p>
            <a:pPr lvl="1"/>
            <a:r>
              <a:rPr lang="en-US" sz="2400" dirty="0">
                <a:latin typeface="Times New Roman"/>
                <a:cs typeface="Times New Roman"/>
              </a:rPr>
              <a:t>Fixed or mobile, internet, telephone, digital TV, broadband, etc.</a:t>
            </a:r>
          </a:p>
          <a:p>
            <a:r>
              <a:rPr lang="en-US" sz="2400" dirty="0">
                <a:latin typeface="Times New Roman"/>
                <a:cs typeface="Times New Roman"/>
              </a:rPr>
              <a:t>Who does it concern?</a:t>
            </a:r>
          </a:p>
          <a:p>
            <a:pPr lvl="1"/>
            <a:r>
              <a:rPr lang="en-US" sz="2400" dirty="0">
                <a:latin typeface="Times New Roman"/>
                <a:cs typeface="Times New Roman"/>
              </a:rPr>
              <a:t>Individuals, organizations, enterprises, schools, hospitals, countries, etc.</a:t>
            </a:r>
          </a:p>
          <a:p>
            <a:r>
              <a:rPr lang="en-US" sz="2400" dirty="0">
                <a:latin typeface="Times New Roman"/>
                <a:cs typeface="Times New Roman"/>
              </a:rPr>
              <a:t>Usage of ICT </a:t>
            </a:r>
          </a:p>
          <a:p>
            <a:pPr lvl="1"/>
            <a:r>
              <a:rPr lang="en-US" sz="2400" dirty="0">
                <a:latin typeface="Times New Roman"/>
                <a:cs typeface="Times New Roman"/>
              </a:rPr>
              <a:t>Information retrieval, interactivity, intensive and extensive in usage, innovative contributions, etc.</a:t>
            </a:r>
          </a:p>
          <a:p>
            <a:pPr lvl="1"/>
            <a:r>
              <a:rPr lang="zh-CN" altLang="en-US" sz="2400" dirty="0">
                <a:latin typeface="Times New Roman"/>
                <a:cs typeface="Times New Roman"/>
              </a:rPr>
              <a:t>信息检索、互动性、使用中的密集性和广泛性、创新贡献等。</a:t>
            </a:r>
            <a:endParaRPr lang="en-US" sz="2400" dirty="0">
              <a:latin typeface="Times New Roman"/>
              <a:cs typeface="Times New Roman"/>
            </a:endParaRPr>
          </a:p>
          <a:p>
            <a:pPr lvl="1"/>
            <a:endParaRPr lang="en-US" sz="2600" dirty="0">
              <a:latin typeface="Times New Roman"/>
              <a:cs typeface="Times New Roman"/>
            </a:endParaRPr>
          </a:p>
          <a:p>
            <a:endParaRPr lang="en-US" sz="2800" dirty="0">
              <a:latin typeface="Times New Roman"/>
              <a:cs typeface="Times New Roman"/>
            </a:endParaRPr>
          </a:p>
        </p:txBody>
      </p:sp>
    </p:spTree>
    <p:extLst>
      <p:ext uri="{BB962C8B-B14F-4D97-AF65-F5344CB8AC3E}">
        <p14:creationId xmlns:p14="http://schemas.microsoft.com/office/powerpoint/2010/main" val="17854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dirty="0"/>
          </a:p>
        </p:txBody>
      </p:sp>
      <p:pic>
        <p:nvPicPr>
          <p:cNvPr id="6146" name="Picture 2" descr="File:Global Digital Divid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88" y="41363"/>
            <a:ext cx="7610475" cy="570547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304800" y="5943600"/>
            <a:ext cx="4267200" cy="369332"/>
          </a:xfrm>
          <a:prstGeom prst="rect">
            <a:avLst/>
          </a:prstGeom>
        </p:spPr>
        <p:txBody>
          <a:bodyPr wrap="square">
            <a:spAutoFit/>
          </a:bodyPr>
          <a:lstStyle/>
          <a:p>
            <a:r>
              <a:rPr lang="en-US" dirty="0"/>
              <a:t>Global Physical Access to Computers</a:t>
            </a:r>
          </a:p>
        </p:txBody>
      </p:sp>
    </p:spTree>
    <p:extLst>
      <p:ext uri="{BB962C8B-B14F-4D97-AF65-F5344CB8AC3E}">
        <p14:creationId xmlns:p14="http://schemas.microsoft.com/office/powerpoint/2010/main" val="242982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2FB9-1EA3-064A-84E4-12EC9008125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825A254-3E84-3446-95E3-10EE4D0A213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625" y="859631"/>
            <a:ext cx="8089900" cy="5715000"/>
          </a:xfrm>
        </p:spPr>
      </p:pic>
    </p:spTree>
    <p:extLst>
      <p:ext uri="{BB962C8B-B14F-4D97-AF65-F5344CB8AC3E}">
        <p14:creationId xmlns:p14="http://schemas.microsoft.com/office/powerpoint/2010/main" val="2435875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692" name="Picture 4" descr="AfricaElectricity"/>
          <p:cNvPicPr>
            <a:picLocks noChangeAspect="1" noChangeArrowheads="1"/>
          </p:cNvPicPr>
          <p:nvPr/>
        </p:nvPicPr>
        <p:blipFill>
          <a:blip r:embed="rId2" cstate="print"/>
          <a:srcRect/>
          <a:stretch>
            <a:fillRect/>
          </a:stretch>
        </p:blipFill>
        <p:spPr bwMode="auto">
          <a:xfrm>
            <a:off x="0" y="0"/>
            <a:ext cx="4516438" cy="6858000"/>
          </a:xfrm>
          <a:prstGeom prst="rect">
            <a:avLst/>
          </a:prstGeom>
          <a:noFill/>
        </p:spPr>
      </p:pic>
      <p:sp>
        <p:nvSpPr>
          <p:cNvPr id="626693" name="Text Box 5"/>
          <p:cNvSpPr txBox="1">
            <a:spLocks noChangeArrowheads="1"/>
          </p:cNvSpPr>
          <p:nvPr/>
        </p:nvSpPr>
        <p:spPr bwMode="auto">
          <a:xfrm>
            <a:off x="4572000" y="2438400"/>
            <a:ext cx="3417888" cy="519113"/>
          </a:xfrm>
          <a:prstGeom prst="rect">
            <a:avLst/>
          </a:prstGeom>
          <a:noFill/>
          <a:ln w="9525">
            <a:noFill/>
            <a:miter lim="800000"/>
            <a:headEnd/>
            <a:tailEnd/>
          </a:ln>
          <a:effectLst/>
        </p:spPr>
        <p:txBody>
          <a:bodyPr wrap="none">
            <a:spAutoFit/>
          </a:bodyPr>
          <a:lstStyle/>
          <a:p>
            <a:r>
              <a:rPr lang="en-US" altLang="zh-TW" sz="2800" dirty="0">
                <a:latin typeface="Times New Roman" pitchFamily="18" charset="0"/>
                <a:ea typeface="新細明體" charset="-120"/>
                <a:cs typeface="Times New Roman" pitchFamily="18" charset="0"/>
              </a:rPr>
              <a:t>What do you see here?</a:t>
            </a:r>
          </a:p>
        </p:txBody>
      </p:sp>
      <p:sp>
        <p:nvSpPr>
          <p:cNvPr id="626694" name="Text Box 6"/>
          <p:cNvSpPr txBox="1">
            <a:spLocks noChangeArrowheads="1"/>
          </p:cNvSpPr>
          <p:nvPr/>
        </p:nvSpPr>
        <p:spPr bwMode="auto">
          <a:xfrm>
            <a:off x="228600" y="6400800"/>
            <a:ext cx="184150" cy="457200"/>
          </a:xfrm>
          <a:prstGeom prst="rect">
            <a:avLst/>
          </a:prstGeom>
          <a:noFill/>
          <a:ln w="9525">
            <a:noFill/>
            <a:miter lim="800000"/>
            <a:headEnd/>
            <a:tailEnd/>
          </a:ln>
          <a:effectLst/>
        </p:spPr>
        <p:txBody>
          <a:bodyPr wrap="none">
            <a:spAutoFit/>
          </a:bodyPr>
          <a:lstStyle/>
          <a:p>
            <a:endParaRPr lang="zh-TW" altLang="zh-TW"/>
          </a:p>
        </p:txBody>
      </p:sp>
      <p:sp>
        <p:nvSpPr>
          <p:cNvPr id="626695" name="Text Box 7"/>
          <p:cNvSpPr txBox="1">
            <a:spLocks noChangeArrowheads="1"/>
          </p:cNvSpPr>
          <p:nvPr/>
        </p:nvSpPr>
        <p:spPr bwMode="auto">
          <a:xfrm>
            <a:off x="0" y="6583363"/>
            <a:ext cx="2209800" cy="274637"/>
          </a:xfrm>
          <a:prstGeom prst="rect">
            <a:avLst/>
          </a:prstGeom>
          <a:solidFill>
            <a:schemeClr val="bg1"/>
          </a:solidFill>
          <a:ln w="9525">
            <a:noFill/>
            <a:miter lim="800000"/>
            <a:headEnd/>
            <a:tailEnd/>
          </a:ln>
          <a:effectLst/>
        </p:spPr>
        <p:txBody>
          <a:bodyPr>
            <a:spAutoFit/>
          </a:bodyPr>
          <a:lstStyle/>
          <a:p>
            <a:r>
              <a:rPr lang="en-US" altLang="zh-TW" sz="1200">
                <a:ea typeface="新細明體" charset="-120"/>
              </a:rPr>
              <a:t> </a:t>
            </a:r>
            <a:r>
              <a:rPr lang="en-US" altLang="zh-TW" sz="800">
                <a:ea typeface="新細明體" charset="-120"/>
              </a:rPr>
              <a:t>                          </a:t>
            </a:r>
          </a:p>
        </p:txBody>
      </p:sp>
    </p:spTree>
    <p:extLst>
      <p:ext uri="{BB962C8B-B14F-4D97-AF65-F5344CB8AC3E}">
        <p14:creationId xmlns:p14="http://schemas.microsoft.com/office/powerpoint/2010/main" val="169177017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8738" name="Picture 2" descr="AfricaElectricity"/>
          <p:cNvPicPr>
            <a:picLocks noChangeAspect="1" noChangeArrowheads="1"/>
          </p:cNvPicPr>
          <p:nvPr/>
        </p:nvPicPr>
        <p:blipFill>
          <a:blip r:embed="rId2" cstate="print"/>
          <a:srcRect/>
          <a:stretch>
            <a:fillRect/>
          </a:stretch>
        </p:blipFill>
        <p:spPr bwMode="auto">
          <a:xfrm>
            <a:off x="0" y="0"/>
            <a:ext cx="4516438" cy="6858000"/>
          </a:xfrm>
          <a:prstGeom prst="rect">
            <a:avLst/>
          </a:prstGeom>
          <a:noFill/>
        </p:spPr>
      </p:pic>
      <p:sp>
        <p:nvSpPr>
          <p:cNvPr id="628739" name="Text Box 3"/>
          <p:cNvSpPr txBox="1">
            <a:spLocks noChangeArrowheads="1"/>
          </p:cNvSpPr>
          <p:nvPr/>
        </p:nvSpPr>
        <p:spPr bwMode="auto">
          <a:xfrm>
            <a:off x="4572000" y="2438400"/>
            <a:ext cx="3719513" cy="946150"/>
          </a:xfrm>
          <a:prstGeom prst="rect">
            <a:avLst/>
          </a:prstGeom>
          <a:noFill/>
          <a:ln w="9525">
            <a:noFill/>
            <a:miter lim="800000"/>
            <a:headEnd/>
            <a:tailEnd/>
          </a:ln>
          <a:effectLst/>
        </p:spPr>
        <p:txBody>
          <a:bodyPr wrap="none">
            <a:spAutoFit/>
          </a:bodyPr>
          <a:lstStyle/>
          <a:p>
            <a:r>
              <a:rPr lang="en-US" altLang="zh-TW" sz="2800" dirty="0">
                <a:latin typeface="Times New Roman" pitchFamily="18" charset="0"/>
                <a:ea typeface="新細明體" charset="-120"/>
                <a:cs typeface="Times New Roman" pitchFamily="18" charset="0"/>
              </a:rPr>
              <a:t>Power Infrastructure and</a:t>
            </a:r>
          </a:p>
          <a:p>
            <a:r>
              <a:rPr lang="en-US" altLang="zh-TW" sz="2800" dirty="0">
                <a:latin typeface="Times New Roman" pitchFamily="18" charset="0"/>
                <a:ea typeface="新細明體" charset="-120"/>
                <a:cs typeface="Times New Roman" pitchFamily="18" charset="0"/>
              </a:rPr>
              <a:t>The Dark Continent</a:t>
            </a:r>
          </a:p>
        </p:txBody>
      </p:sp>
    </p:spTree>
    <p:extLst>
      <p:ext uri="{BB962C8B-B14F-4D97-AF65-F5344CB8AC3E}">
        <p14:creationId xmlns:p14="http://schemas.microsoft.com/office/powerpoint/2010/main" val="63213386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apture.JPG"/>
          <p:cNvPicPr>
            <a:picLocks noGrp="1" noChangeAspect="1"/>
          </p:cNvPicPr>
          <p:nvPr>
            <p:ph idx="1"/>
          </p:nvPr>
        </p:nvPicPr>
        <p:blipFill>
          <a:blip r:embed="rId3">
            <a:extLst>
              <a:ext uri="{28A0092B-C50C-407E-A947-70E740481C1C}">
                <a14:useLocalDpi xmlns:a14="http://schemas.microsoft.com/office/drawing/2010/main" val="0"/>
              </a:ext>
            </a:extLst>
          </a:blip>
          <a:srcRect t="873" b="873"/>
          <a:stretch>
            <a:fillRect/>
          </a:stretch>
        </p:blipFill>
        <p:spPr>
          <a:xfrm>
            <a:off x="0" y="44450"/>
            <a:ext cx="7335982" cy="5100053"/>
          </a:xfrm>
        </p:spPr>
      </p:pic>
      <p:sp>
        <p:nvSpPr>
          <p:cNvPr id="3" name="TextBox 2">
            <a:extLst>
              <a:ext uri="{FF2B5EF4-FFF2-40B4-BE49-F238E27FC236}">
                <a16:creationId xmlns:a16="http://schemas.microsoft.com/office/drawing/2014/main" id="{F13E5614-457F-B745-8DD2-77B80B2B48C1}"/>
              </a:ext>
            </a:extLst>
          </p:cNvPr>
          <p:cNvSpPr txBox="1"/>
          <p:nvPr/>
        </p:nvSpPr>
        <p:spPr>
          <a:xfrm>
            <a:off x="152400" y="5334000"/>
            <a:ext cx="7878186" cy="1142685"/>
          </a:xfrm>
          <a:prstGeom prst="rect">
            <a:avLst/>
          </a:prstGeom>
          <a:noFill/>
        </p:spPr>
        <p:txBody>
          <a:bodyPr wrap="square" rtlCol="0">
            <a:spAutoFit/>
          </a:bodyPr>
          <a:lstStyle/>
          <a:p>
            <a:pPr algn="just">
              <a:lnSpc>
                <a:spcPct val="130000"/>
              </a:lnSpc>
            </a:pPr>
            <a:r>
              <a:rPr lang="en-HK" dirty="0"/>
              <a:t>Based on statistics released in 2021 by the China Internet Network Information </a:t>
            </a:r>
            <a:r>
              <a:rPr lang="en-HK" dirty="0" err="1"/>
              <a:t>Center</a:t>
            </a:r>
            <a:r>
              <a:rPr lang="en-HK" dirty="0"/>
              <a:t> (CNNIC), mainland China has an Internet penetration rate of 71.6%</a:t>
            </a:r>
            <a:endParaRPr lang="en-US" sz="1200" dirty="0">
              <a:solidFill>
                <a:schemeClr val="tx1">
                  <a:lumMod val="75000"/>
                  <a:lumOff val="25000"/>
                </a:schemeClr>
              </a:solidFill>
              <a:latin typeface="+mn-ea"/>
            </a:endParaRPr>
          </a:p>
        </p:txBody>
      </p:sp>
    </p:spTree>
    <p:extLst>
      <p:ext uri="{BB962C8B-B14F-4D97-AF65-F5344CB8AC3E}">
        <p14:creationId xmlns:p14="http://schemas.microsoft.com/office/powerpoint/2010/main" val="240030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latin typeface="Times New Roman"/>
                <a:cs typeface="Times New Roman"/>
              </a:rPr>
              <a:t>The Issue of Digital Divide</a:t>
            </a:r>
          </a:p>
        </p:txBody>
      </p:sp>
      <p:sp>
        <p:nvSpPr>
          <p:cNvPr id="2" name="Content Placeholder 1"/>
          <p:cNvSpPr>
            <a:spLocks noGrp="1"/>
          </p:cNvSpPr>
          <p:nvPr>
            <p:ph idx="1"/>
          </p:nvPr>
        </p:nvSpPr>
        <p:spPr/>
        <p:txBody>
          <a:bodyPr/>
          <a:lstStyle/>
          <a:p>
            <a:pPr lvl="1"/>
            <a:endParaRPr lang="en-US" sz="2400" dirty="0"/>
          </a:p>
        </p:txBody>
      </p:sp>
      <p:grpSp>
        <p:nvGrpSpPr>
          <p:cNvPr id="6" name="Group 5"/>
          <p:cNvGrpSpPr/>
          <p:nvPr/>
        </p:nvGrpSpPr>
        <p:grpSpPr>
          <a:xfrm>
            <a:off x="762000" y="733137"/>
            <a:ext cx="5867400" cy="7115463"/>
            <a:chOff x="1600200" y="838201"/>
            <a:chExt cx="5867400" cy="5486399"/>
          </a:xfrm>
        </p:grpSpPr>
        <p:sp>
          <p:nvSpPr>
            <p:cNvPr id="4" name="Rectangle 3"/>
            <p:cNvSpPr/>
            <p:nvPr/>
          </p:nvSpPr>
          <p:spPr>
            <a:xfrm>
              <a:off x="2209800" y="5955268"/>
              <a:ext cx="4509568" cy="369332"/>
            </a:xfrm>
            <a:prstGeom prst="rect">
              <a:avLst/>
            </a:prstGeom>
          </p:spPr>
          <p:txBody>
            <a:bodyPr wrap="none">
              <a:spAutoFit/>
            </a:bodyPr>
            <a:lstStyle/>
            <a:p>
              <a:pPr marL="0" lvl="1">
                <a:defRPr/>
              </a:pPr>
              <a:r>
                <a:rPr lang="en-US" dirty="0"/>
                <a:t>Source: HK Internet Professional Association</a:t>
              </a:r>
            </a:p>
          </p:txBody>
        </p:sp>
        <p:sp>
          <p:nvSpPr>
            <p:cNvPr id="5" name="Content Placeholder 1"/>
            <p:cNvSpPr txBox="1">
              <a:spLocks/>
            </p:cNvSpPr>
            <p:nvPr/>
          </p:nvSpPr>
          <p:spPr bwMode="auto">
            <a:xfrm>
              <a:off x="1600200" y="838201"/>
              <a:ext cx="5867400" cy="4688322"/>
            </a:xfrm>
            <a:prstGeom prst="rect">
              <a:avLst/>
            </a:prstGeom>
            <a:solidFill>
              <a:schemeClr val="accent1">
                <a:lumMod val="20000"/>
                <a:lumOff val="80000"/>
              </a:schemeClr>
            </a:solidFill>
            <a:ln w="28575" cap="rnd">
              <a:solidFill>
                <a:schemeClr val="accent1"/>
              </a:solidFill>
              <a:prstDash val="lgDash"/>
              <a:miter lim="800000"/>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14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12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1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sz="1200" dirty="0"/>
            </a:p>
            <a:p>
              <a:pPr marL="0" indent="0">
                <a:buFont typeface="Arial" charset="0"/>
                <a:buNone/>
              </a:pPr>
              <a:r>
                <a:rPr lang="en-US" sz="2800" dirty="0"/>
                <a:t>Digital Divide in Hong Kong (People with less opportunity to use ICT are the socially disadvantaged groups)</a:t>
              </a:r>
            </a:p>
            <a:p>
              <a:pPr lvl="1"/>
              <a:r>
                <a:rPr lang="en-US" sz="2400" dirty="0"/>
                <a:t>People with lower economic status </a:t>
              </a:r>
            </a:p>
            <a:p>
              <a:pPr lvl="1"/>
              <a:r>
                <a:rPr lang="en-US" altLang="zh-CN" sz="2400" dirty="0"/>
                <a:t>People with lower education attainment</a:t>
              </a:r>
              <a:r>
                <a:rPr lang="zh-CN" altLang="en-US" sz="2400" dirty="0"/>
                <a:t>教育程度较低的人</a:t>
              </a:r>
              <a:endParaRPr lang="en-US" altLang="zh-CN" sz="2400" dirty="0"/>
            </a:p>
            <a:p>
              <a:pPr lvl="1"/>
              <a:r>
                <a:rPr lang="en-US" sz="2400" dirty="0"/>
                <a:t>Housewives, esp. those in lower income families</a:t>
              </a:r>
            </a:p>
            <a:p>
              <a:pPr marL="457200" lvl="1" indent="0">
                <a:buNone/>
              </a:pPr>
              <a:r>
                <a:rPr lang="en-US" altLang="zh-CN" sz="2400" dirty="0"/>
                <a:t>    </a:t>
              </a:r>
              <a:r>
                <a:rPr lang="zh-CN" altLang="en-US" sz="2400" dirty="0"/>
                <a:t>家庭主妇，特别是低收入家庭的主妇</a:t>
              </a:r>
              <a:endParaRPr lang="en-US" sz="2400" dirty="0"/>
            </a:p>
            <a:p>
              <a:pPr lvl="1"/>
              <a:r>
                <a:rPr lang="en-US" sz="2400" dirty="0"/>
                <a:t>People with disabilities</a:t>
              </a:r>
            </a:p>
            <a:p>
              <a:pPr lvl="1"/>
              <a:r>
                <a:rPr lang="en-US" sz="2400" dirty="0"/>
                <a:t>Homeless people</a:t>
              </a:r>
            </a:p>
            <a:p>
              <a:pPr marL="411480" lvl="1" indent="0">
                <a:buFont typeface="Arial" charset="0"/>
                <a:buNone/>
              </a:pPr>
              <a:endParaRPr lang="en-US" sz="2400" dirty="0"/>
            </a:p>
          </p:txBody>
        </p:sp>
      </p:grpSp>
    </p:spTree>
    <p:extLst>
      <p:ext uri="{BB962C8B-B14F-4D97-AF65-F5344CB8AC3E}">
        <p14:creationId xmlns:p14="http://schemas.microsoft.com/office/powerpoint/2010/main" val="407478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dirty="0">
                <a:latin typeface="Times New Roman" pitchFamily="18" charset="0"/>
                <a:cs typeface="Times New Roman" pitchFamily="18" charset="0"/>
              </a:rPr>
              <a:t>Changing Media Landscape</a:t>
            </a:r>
          </a:p>
        </p:txBody>
      </p:sp>
      <p:sp>
        <p:nvSpPr>
          <p:cNvPr id="3" name="Content Placeholder 2"/>
          <p:cNvSpPr>
            <a:spLocks noGrp="1"/>
          </p:cNvSpPr>
          <p:nvPr>
            <p:ph idx="1"/>
          </p:nvPr>
        </p:nvSpPr>
        <p:spPr>
          <a:xfrm>
            <a:off x="533400" y="1447800"/>
            <a:ext cx="8229600" cy="4525963"/>
          </a:xfrm>
        </p:spPr>
        <p:txBody>
          <a:bodyPr/>
          <a:lstStyle/>
          <a:p>
            <a:pPr>
              <a:buFont typeface="Wingdings" pitchFamily="2" charset="2"/>
              <a:buChar char="§"/>
            </a:pPr>
            <a:r>
              <a:rPr lang="en-US" sz="2800" dirty="0">
                <a:latin typeface="Times New Roman" pitchFamily="18" charset="0"/>
                <a:cs typeface="Times New Roman" pitchFamily="18" charset="0"/>
              </a:rPr>
              <a:t>Globalization: scope</a:t>
            </a:r>
          </a:p>
          <a:p>
            <a:pPr lvl="1">
              <a:buFont typeface="Wingdings" pitchFamily="2" charset="2"/>
              <a:buChar char="§"/>
            </a:pPr>
            <a:r>
              <a:rPr lang="en-US" sz="2600" dirty="0">
                <a:latin typeface="Times New Roman" pitchFamily="18" charset="0"/>
                <a:cs typeface="Times New Roman" pitchFamily="18" charset="0"/>
              </a:rPr>
              <a:t>Nationalism</a:t>
            </a:r>
          </a:p>
          <a:p>
            <a:pPr lvl="2">
              <a:buFont typeface="Wingdings" pitchFamily="2" charset="2"/>
              <a:buChar char="§"/>
            </a:pPr>
            <a:r>
              <a:rPr lang="en-US" sz="2400" dirty="0">
                <a:latin typeface="Times New Roman" pitchFamily="18" charset="0"/>
                <a:cs typeface="Times New Roman" pitchFamily="18" charset="0"/>
              </a:rPr>
              <a:t>The production, distribution and consumption of an increasing number of media products now take place in a transnational context. Culturally, does it undermine nationalization? </a:t>
            </a:r>
          </a:p>
          <a:p>
            <a:pPr lvl="1">
              <a:buFont typeface="Wingdings" pitchFamily="2" charset="2"/>
              <a:buChar char="§"/>
            </a:pPr>
            <a:r>
              <a:rPr lang="en-US" sz="2600" dirty="0">
                <a:latin typeface="Times New Roman" pitchFamily="18" charset="0"/>
                <a:cs typeface="Times New Roman" pitchFamily="18" charset="0"/>
              </a:rPr>
              <a:t>Common ethical</a:t>
            </a:r>
            <a:r>
              <a:rPr lang="zh-CN" altLang="en-US" sz="2600" dirty="0">
                <a:latin typeface="Times New Roman" pitchFamily="18" charset="0"/>
                <a:cs typeface="Times New Roman" pitchFamily="18" charset="0"/>
              </a:rPr>
              <a:t>（道德）</a:t>
            </a:r>
            <a:r>
              <a:rPr lang="en-US" sz="2600" dirty="0">
                <a:latin typeface="Times New Roman" pitchFamily="18" charset="0"/>
                <a:cs typeface="Times New Roman" pitchFamily="18" charset="0"/>
              </a:rPr>
              <a:t> principles for journalists</a:t>
            </a:r>
          </a:p>
          <a:p>
            <a:pPr lvl="2">
              <a:buFont typeface="Wingdings" pitchFamily="2" charset="2"/>
              <a:buChar char="§"/>
            </a:pPr>
            <a:r>
              <a:rPr lang="en-US" sz="2400" dirty="0">
                <a:latin typeface="Times New Roman" pitchFamily="18" charset="0"/>
                <a:cs typeface="Times New Roman" pitchFamily="18" charset="0"/>
              </a:rPr>
              <a:t>Journalists should be able to agree on common ethical principles.</a:t>
            </a:r>
          </a:p>
          <a:p>
            <a:pPr lvl="2">
              <a:buFont typeface="Wingdings" pitchFamily="2" charset="2"/>
              <a:buChar char="§"/>
            </a:pPr>
            <a:endParaRPr lang="en-US" sz="2500" dirty="0">
              <a:latin typeface="Times New Roman" pitchFamily="18" charset="0"/>
              <a:cs typeface="Times New Roman" pitchFamily="18" charset="0"/>
            </a:endParaRPr>
          </a:p>
        </p:txBody>
      </p:sp>
      <p:cxnSp>
        <p:nvCxnSpPr>
          <p:cNvPr id="4" name="Straight Connector 3"/>
          <p:cNvCxnSpPr/>
          <p:nvPr/>
        </p:nvCxnSpPr>
        <p:spPr>
          <a:xfrm>
            <a:off x="533400" y="1371600"/>
            <a:ext cx="800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5410200"/>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764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a:xfrm>
            <a:off x="457200" y="609600"/>
            <a:ext cx="8229600" cy="1143000"/>
          </a:xfrm>
        </p:spPr>
        <p:txBody>
          <a:bodyPr/>
          <a:lstStyle/>
          <a:p>
            <a:r>
              <a:rPr lang="en-US" altLang="zh-TW" dirty="0">
                <a:solidFill>
                  <a:srgbClr val="FF0000"/>
                </a:solidFill>
                <a:latin typeface="Times New Roman" pitchFamily="18" charset="0"/>
                <a:ea typeface="新細明體" charset="-120"/>
              </a:rPr>
              <a:t>Digital Divide</a:t>
            </a:r>
            <a:r>
              <a:rPr lang="en-US" altLang="zh-TW" dirty="0">
                <a:latin typeface="Times New Roman" pitchFamily="18" charset="0"/>
                <a:ea typeface="新細明體" charset="-120"/>
              </a:rPr>
              <a:t> may be caused by:</a:t>
            </a:r>
          </a:p>
        </p:txBody>
      </p:sp>
      <p:sp>
        <p:nvSpPr>
          <p:cNvPr id="568323" name="Rectangle 3"/>
          <p:cNvSpPr>
            <a:spLocks noGrp="1" noChangeArrowheads="1"/>
          </p:cNvSpPr>
          <p:nvPr>
            <p:ph type="body" idx="1"/>
          </p:nvPr>
        </p:nvSpPr>
        <p:spPr>
          <a:xfrm>
            <a:off x="4800600" y="1524000"/>
            <a:ext cx="4648200" cy="4525962"/>
          </a:xfrm>
        </p:spPr>
        <p:txBody>
          <a:bodyPr/>
          <a:lstStyle/>
          <a:p>
            <a:pPr>
              <a:lnSpc>
                <a:spcPct val="90000"/>
              </a:lnSpc>
              <a:buFont typeface="Wingdings" pitchFamily="2" charset="2"/>
              <a:buChar char="§"/>
            </a:pPr>
            <a:r>
              <a:rPr lang="en-US" altLang="zh-TW" sz="2800" dirty="0">
                <a:latin typeface="Times New Roman" pitchFamily="18" charset="0"/>
                <a:ea typeface="新細明體" charset="-120"/>
              </a:rPr>
              <a:t>Infrastructure</a:t>
            </a:r>
          </a:p>
          <a:p>
            <a:pPr>
              <a:lnSpc>
                <a:spcPct val="90000"/>
              </a:lnSpc>
              <a:buFont typeface="Wingdings" pitchFamily="2" charset="2"/>
              <a:buChar char="§"/>
            </a:pPr>
            <a:r>
              <a:rPr lang="en-US" altLang="zh-TW" sz="2800" dirty="0">
                <a:latin typeface="Times New Roman" pitchFamily="18" charset="0"/>
                <a:ea typeface="新細明體" charset="-120"/>
              </a:rPr>
              <a:t>Location (space)</a:t>
            </a:r>
          </a:p>
          <a:p>
            <a:pPr>
              <a:lnSpc>
                <a:spcPct val="90000"/>
              </a:lnSpc>
              <a:buFont typeface="Wingdings" pitchFamily="2" charset="2"/>
              <a:buChar char="§"/>
            </a:pPr>
            <a:r>
              <a:rPr lang="en-US" altLang="zh-TW" sz="2800" dirty="0">
                <a:latin typeface="Times New Roman" pitchFamily="18" charset="0"/>
                <a:ea typeface="新細明體" charset="-120"/>
              </a:rPr>
              <a:t>Employment status</a:t>
            </a:r>
          </a:p>
          <a:p>
            <a:pPr>
              <a:lnSpc>
                <a:spcPct val="90000"/>
              </a:lnSpc>
              <a:buFont typeface="Wingdings" pitchFamily="2" charset="2"/>
              <a:buChar char="§"/>
            </a:pPr>
            <a:r>
              <a:rPr lang="en-US" altLang="zh-TW" sz="2800" dirty="0">
                <a:latin typeface="Times New Roman" pitchFamily="18" charset="0"/>
                <a:ea typeface="新細明體" charset="-120"/>
              </a:rPr>
              <a:t>Income</a:t>
            </a:r>
          </a:p>
          <a:p>
            <a:pPr>
              <a:lnSpc>
                <a:spcPct val="90000"/>
              </a:lnSpc>
              <a:buFont typeface="Wingdings" pitchFamily="2" charset="2"/>
              <a:buChar char="§"/>
            </a:pPr>
            <a:r>
              <a:rPr lang="en-US" altLang="zh-TW" sz="2800" dirty="0">
                <a:latin typeface="Times New Roman" pitchFamily="18" charset="0"/>
                <a:ea typeface="新細明體" charset="-120"/>
              </a:rPr>
              <a:t>Education</a:t>
            </a:r>
          </a:p>
          <a:p>
            <a:pPr>
              <a:lnSpc>
                <a:spcPct val="90000"/>
              </a:lnSpc>
              <a:buFont typeface="Wingdings" pitchFamily="2" charset="2"/>
              <a:buChar char="§"/>
            </a:pPr>
            <a:r>
              <a:rPr lang="en-US" altLang="zh-TW" sz="2800" dirty="0">
                <a:latin typeface="Times New Roman" pitchFamily="18" charset="0"/>
                <a:ea typeface="新細明體" charset="-120"/>
              </a:rPr>
              <a:t>Race</a:t>
            </a:r>
          </a:p>
          <a:p>
            <a:pPr>
              <a:lnSpc>
                <a:spcPct val="90000"/>
              </a:lnSpc>
              <a:buFont typeface="Wingdings" pitchFamily="2" charset="2"/>
              <a:buChar char="§"/>
            </a:pPr>
            <a:r>
              <a:rPr lang="en-US" altLang="zh-TW" sz="2800" dirty="0">
                <a:latin typeface="Times New Roman" pitchFamily="18" charset="0"/>
                <a:ea typeface="新細明體" charset="-120"/>
              </a:rPr>
              <a:t>Age</a:t>
            </a:r>
          </a:p>
          <a:p>
            <a:pPr>
              <a:lnSpc>
                <a:spcPct val="90000"/>
              </a:lnSpc>
              <a:buFont typeface="Wingdings" pitchFamily="2" charset="2"/>
              <a:buChar char="§"/>
            </a:pPr>
            <a:r>
              <a:rPr lang="en-US" altLang="zh-TW" sz="2800" dirty="0">
                <a:latin typeface="Times New Roman" pitchFamily="18" charset="0"/>
                <a:ea typeface="新細明體" charset="-120"/>
              </a:rPr>
              <a:t>Sex</a:t>
            </a:r>
          </a:p>
        </p:txBody>
      </p:sp>
      <p:pic>
        <p:nvPicPr>
          <p:cNvPr id="568325" name="Picture 5" descr="TheEconomistCover"/>
          <p:cNvPicPr>
            <a:picLocks noChangeAspect="1" noChangeArrowheads="1"/>
          </p:cNvPicPr>
          <p:nvPr/>
        </p:nvPicPr>
        <p:blipFill>
          <a:blip r:embed="rId2" cstate="print"/>
          <a:srcRect/>
          <a:stretch>
            <a:fillRect/>
          </a:stretch>
        </p:blipFill>
        <p:spPr bwMode="auto">
          <a:xfrm>
            <a:off x="228600" y="1828800"/>
            <a:ext cx="3579813" cy="4724400"/>
          </a:xfrm>
          <a:prstGeom prst="rect">
            <a:avLst/>
          </a:prstGeom>
          <a:noFill/>
        </p:spPr>
      </p:pic>
      <p:sp>
        <p:nvSpPr>
          <p:cNvPr id="2" name="Rectangle 1"/>
          <p:cNvSpPr/>
          <p:nvPr/>
        </p:nvSpPr>
        <p:spPr>
          <a:xfrm>
            <a:off x="3962400" y="5257800"/>
            <a:ext cx="5410200" cy="1631216"/>
          </a:xfrm>
          <a:prstGeom prst="rect">
            <a:avLst/>
          </a:prstGeom>
        </p:spPr>
        <p:txBody>
          <a:bodyPr wrap="square">
            <a:spAutoFit/>
          </a:bodyPr>
          <a:lstStyle/>
          <a:p>
            <a:pPr lvl="2"/>
            <a:r>
              <a:rPr lang="en-US" sz="2000" dirty="0"/>
              <a:t>(Women with the </a:t>
            </a:r>
          </a:p>
          <a:p>
            <a:pPr lvl="2"/>
            <a:r>
              <a:rPr lang="en-US" sz="2000" dirty="0"/>
              <a:t>same income,</a:t>
            </a:r>
          </a:p>
          <a:p>
            <a:pPr lvl="2"/>
            <a:r>
              <a:rPr lang="en-US" sz="2000" dirty="0"/>
              <a:t>education, and employment level </a:t>
            </a:r>
          </a:p>
          <a:p>
            <a:pPr lvl="2"/>
            <a:r>
              <a:rPr lang="en-US" sz="2000" dirty="0"/>
              <a:t>embrace technology more</a:t>
            </a:r>
          </a:p>
          <a:p>
            <a:pPr lvl="2"/>
            <a:r>
              <a:rPr lang="en-US" sz="2000" dirty="0"/>
              <a:t>than men.)</a:t>
            </a:r>
          </a:p>
        </p:txBody>
      </p:sp>
    </p:spTree>
    <p:extLst>
      <p:ext uri="{BB962C8B-B14F-4D97-AF65-F5344CB8AC3E}">
        <p14:creationId xmlns:p14="http://schemas.microsoft.com/office/powerpoint/2010/main" val="42825577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BB669-CEB4-C441-A97F-9EFE62487962}"/>
              </a:ext>
            </a:extLst>
          </p:cNvPr>
          <p:cNvSpPr>
            <a:spLocks noGrp="1"/>
          </p:cNvSpPr>
          <p:nvPr>
            <p:ph type="title"/>
          </p:nvPr>
        </p:nvSpPr>
        <p:spPr/>
        <p:txBody>
          <a:bodyPr/>
          <a:lstStyle/>
          <a:p>
            <a:endParaRPr lang="en-US"/>
          </a:p>
        </p:txBody>
      </p:sp>
      <p:pic>
        <p:nvPicPr>
          <p:cNvPr id="5" name="Content Placeholder 4" descr="Map&#10;&#10;Description automatically generated">
            <a:extLst>
              <a:ext uri="{FF2B5EF4-FFF2-40B4-BE49-F238E27FC236}">
                <a16:creationId xmlns:a16="http://schemas.microsoft.com/office/drawing/2014/main" id="{C251D07E-0CCC-2342-AAA4-9EB916EC3A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7031037" cy="4927569"/>
          </a:xfrm>
        </p:spPr>
      </p:pic>
      <p:sp>
        <p:nvSpPr>
          <p:cNvPr id="6" name="TextBox 5">
            <a:extLst>
              <a:ext uri="{FF2B5EF4-FFF2-40B4-BE49-F238E27FC236}">
                <a16:creationId xmlns:a16="http://schemas.microsoft.com/office/drawing/2014/main" id="{E591F6A4-00AB-BB43-9C80-2CC562FDBE00}"/>
              </a:ext>
            </a:extLst>
          </p:cNvPr>
          <p:cNvSpPr txBox="1"/>
          <p:nvPr/>
        </p:nvSpPr>
        <p:spPr>
          <a:xfrm>
            <a:off x="0" y="4978946"/>
            <a:ext cx="7885113" cy="1509324"/>
          </a:xfrm>
          <a:prstGeom prst="rect">
            <a:avLst/>
          </a:prstGeom>
          <a:noFill/>
        </p:spPr>
        <p:txBody>
          <a:bodyPr wrap="square" rtlCol="0">
            <a:spAutoFit/>
          </a:bodyPr>
          <a:lstStyle/>
          <a:p>
            <a:pPr algn="just">
              <a:lnSpc>
                <a:spcPct val="130000"/>
              </a:lnSpc>
            </a:pPr>
            <a:r>
              <a:rPr lang="en-US" sz="1200" dirty="0">
                <a:solidFill>
                  <a:schemeClr val="tx1">
                    <a:lumMod val="75000"/>
                    <a:lumOff val="25000"/>
                  </a:schemeClr>
                </a:solidFill>
                <a:latin typeface="+mn-ea"/>
              </a:rPr>
              <a:t>DDI: Digital Divide Index. The higher, the greater the divide.</a:t>
            </a:r>
          </a:p>
          <a:p>
            <a:pPr algn="just">
              <a:lnSpc>
                <a:spcPct val="130000"/>
              </a:lnSpc>
            </a:pPr>
            <a:endParaRPr lang="en-US" sz="1200" dirty="0">
              <a:solidFill>
                <a:schemeClr val="tx1">
                  <a:lumMod val="75000"/>
                  <a:lumOff val="25000"/>
                </a:schemeClr>
              </a:solidFill>
              <a:latin typeface="+mn-ea"/>
            </a:endParaRPr>
          </a:p>
          <a:p>
            <a:pPr algn="just">
              <a:lnSpc>
                <a:spcPct val="130000"/>
              </a:lnSpc>
            </a:pPr>
            <a:r>
              <a:rPr lang="en-US" sz="1200" dirty="0">
                <a:solidFill>
                  <a:schemeClr val="tx1">
                    <a:lumMod val="75000"/>
                    <a:lumOff val="25000"/>
                  </a:schemeClr>
                </a:solidFill>
                <a:latin typeface="+mn-ea"/>
              </a:rPr>
              <a:t>A large digital divide among the prefectural cities in China was revealed, with cities with a high administrative level having a relatively high digital development index(DDI) score. Prefectural cities with high DDI levels are mainly agglomerated in large metropolitan areas, such as Beijing–Tianjin–Hebei, the Yangtze River Delta, the Pearl River Delta, and the West Coast Economic Zone of the Taiwan Straits.</a:t>
            </a:r>
          </a:p>
        </p:txBody>
      </p:sp>
    </p:spTree>
    <p:extLst>
      <p:ext uri="{BB962C8B-B14F-4D97-AF65-F5344CB8AC3E}">
        <p14:creationId xmlns:p14="http://schemas.microsoft.com/office/powerpoint/2010/main" val="1341975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152400"/>
            <a:ext cx="8229600" cy="1054250"/>
          </a:xfrm>
        </p:spPr>
        <p:txBody>
          <a:bodyPr/>
          <a:lstStyle/>
          <a:p>
            <a:r>
              <a:rPr lang="en-US" sz="3600" dirty="0">
                <a:latin typeface="Times New Roman"/>
                <a:cs typeface="Times New Roman"/>
              </a:rPr>
              <a:t>Behind Digital Divide</a:t>
            </a:r>
          </a:p>
        </p:txBody>
      </p:sp>
      <p:sp>
        <p:nvSpPr>
          <p:cNvPr id="2" name="Content Placeholder 1"/>
          <p:cNvSpPr>
            <a:spLocks noGrp="1"/>
          </p:cNvSpPr>
          <p:nvPr>
            <p:ph idx="1"/>
          </p:nvPr>
        </p:nvSpPr>
        <p:spPr>
          <a:xfrm>
            <a:off x="428625" y="838200"/>
            <a:ext cx="8286750" cy="5761037"/>
          </a:xfrm>
        </p:spPr>
        <p:txBody>
          <a:bodyPr/>
          <a:lstStyle/>
          <a:p>
            <a:pPr marL="0" indent="0">
              <a:buNone/>
            </a:pPr>
            <a:endParaRPr lang="en-US" sz="2400" dirty="0">
              <a:latin typeface="Times New Roman"/>
              <a:cs typeface="Times New Roman"/>
            </a:endParaRPr>
          </a:p>
          <a:p>
            <a:r>
              <a:rPr lang="en-US" sz="2400" dirty="0">
                <a:latin typeface="Times New Roman"/>
                <a:cs typeface="Times New Roman"/>
              </a:rPr>
              <a:t>Digital divide is an outcome of categorical inequalities in the society and it is likely to reinforce the existing inequalities even further </a:t>
            </a:r>
          </a:p>
          <a:p>
            <a:r>
              <a:rPr lang="zh-CN" altLang="en-US" sz="2400" dirty="0">
                <a:latin typeface="Times New Roman"/>
                <a:cs typeface="Times New Roman"/>
              </a:rPr>
              <a:t>数字鸿沟是社会中分类不平等的结果，它可能会进一步加强现有的不平等。 </a:t>
            </a:r>
            <a:endParaRPr lang="en-US" sz="2400" dirty="0">
              <a:latin typeface="Times New Roman"/>
              <a:cs typeface="Times New Roman"/>
            </a:endParaRPr>
          </a:p>
          <a:p>
            <a:r>
              <a:rPr lang="en-US" sz="2400" dirty="0">
                <a:latin typeface="Times New Roman"/>
                <a:cs typeface="Times New Roman"/>
              </a:rPr>
              <a:t>The Covid-19 virus further exposed the seriousness of China’s digital divide by highlighting the number of students who don’t have access to adequate resources to online learning</a:t>
            </a:r>
          </a:p>
          <a:p>
            <a:r>
              <a:rPr lang="en-US" altLang="zh-CN" sz="2400" dirty="0">
                <a:latin typeface="Times New Roman"/>
                <a:cs typeface="Times New Roman"/>
              </a:rPr>
              <a:t>Covid-19</a:t>
            </a:r>
            <a:r>
              <a:rPr lang="zh-CN" altLang="en-US" sz="2400" dirty="0">
                <a:latin typeface="Times New Roman"/>
                <a:cs typeface="Times New Roman"/>
              </a:rPr>
              <a:t>病毒进一步暴露了中国数字鸿沟的严重性，突出了没有足够资源进行在线学习的学生数量</a:t>
            </a:r>
            <a:endParaRPr lang="en-US" sz="2400" dirty="0">
              <a:latin typeface="Times New Roman"/>
              <a:cs typeface="Times New Roman"/>
            </a:endParaRPr>
          </a:p>
        </p:txBody>
      </p:sp>
    </p:spTree>
    <p:extLst>
      <p:ext uri="{BB962C8B-B14F-4D97-AF65-F5344CB8AC3E}">
        <p14:creationId xmlns:p14="http://schemas.microsoft.com/office/powerpoint/2010/main" val="19900998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latin typeface="Times New Roman"/>
                <a:cs typeface="Times New Roman"/>
              </a:rPr>
              <a:t>Bridging the digital divide</a:t>
            </a:r>
          </a:p>
        </p:txBody>
      </p:sp>
      <p:sp>
        <p:nvSpPr>
          <p:cNvPr id="2" name="Content Placeholder 1"/>
          <p:cNvSpPr>
            <a:spLocks noGrp="1"/>
          </p:cNvSpPr>
          <p:nvPr>
            <p:ph idx="1"/>
          </p:nvPr>
        </p:nvSpPr>
        <p:spPr>
          <a:xfrm>
            <a:off x="470648" y="1219200"/>
            <a:ext cx="3948953" cy="3877815"/>
          </a:xfrm>
        </p:spPr>
        <p:txBody>
          <a:bodyPr/>
          <a:lstStyle/>
          <a:p>
            <a:pPr marL="0" indent="0">
              <a:buNone/>
            </a:pPr>
            <a:r>
              <a:rPr lang="en-US" altLang="zh-CN" sz="2800" b="1" dirty="0">
                <a:latin typeface="Times New Roman"/>
                <a:cs typeface="Times New Roman"/>
              </a:rPr>
              <a:t>Increase Physical Access </a:t>
            </a:r>
          </a:p>
          <a:p>
            <a:r>
              <a:rPr lang="en-US" altLang="zh-CN" sz="2400" dirty="0">
                <a:latin typeface="Times New Roman"/>
                <a:cs typeface="Times New Roman"/>
              </a:rPr>
              <a:t>Many organizations have been formed</a:t>
            </a:r>
          </a:p>
          <a:p>
            <a:r>
              <a:rPr lang="en-US" altLang="zh-CN" sz="2400" dirty="0">
                <a:latin typeface="Times New Roman"/>
                <a:cs typeface="Times New Roman"/>
              </a:rPr>
              <a:t>Donation of digital device to the victims of the digital divide</a:t>
            </a:r>
          </a:p>
          <a:p>
            <a:r>
              <a:rPr lang="en-US" altLang="zh-CN" sz="2400" dirty="0">
                <a:latin typeface="Times New Roman"/>
                <a:cs typeface="Times New Roman"/>
              </a:rPr>
              <a:t>Providing residents in rural areas with accessible technology.</a:t>
            </a:r>
          </a:p>
          <a:p>
            <a:r>
              <a:rPr lang="zh-CN" altLang="en-US" sz="2400" dirty="0">
                <a:latin typeface="Times New Roman"/>
                <a:cs typeface="Times New Roman"/>
              </a:rPr>
              <a:t>为农村地区的居民提供无障碍技术。</a:t>
            </a:r>
            <a:endParaRPr lang="en-US" altLang="zh-CN" sz="2400" dirty="0">
              <a:latin typeface="Times New Roman"/>
              <a:cs typeface="Times New Roman"/>
            </a:endParaRPr>
          </a:p>
          <a:p>
            <a:endParaRPr lang="en-US" sz="2400" dirty="0">
              <a:latin typeface="Times New Roman"/>
              <a:cs typeface="Times New Roman"/>
            </a:endParaRPr>
          </a:p>
        </p:txBody>
      </p:sp>
      <p:pic>
        <p:nvPicPr>
          <p:cNvPr id="4" name="Picture 3"/>
          <p:cNvPicPr>
            <a:picLocks noChangeAspect="1"/>
          </p:cNvPicPr>
          <p:nvPr/>
        </p:nvPicPr>
        <p:blipFill>
          <a:blip r:embed="rId2"/>
          <a:stretch>
            <a:fillRect/>
          </a:stretch>
        </p:blipFill>
        <p:spPr>
          <a:xfrm>
            <a:off x="4916487" y="1239982"/>
            <a:ext cx="3313113" cy="2783015"/>
          </a:xfrm>
          <a:prstGeom prst="rect">
            <a:avLst/>
          </a:prstGeom>
        </p:spPr>
      </p:pic>
      <p:pic>
        <p:nvPicPr>
          <p:cNvPr id="6" name="Picture 5" descr="A picture containing text, person, indoor, computer&#10;&#10;Description automatically generated">
            <a:extLst>
              <a:ext uri="{FF2B5EF4-FFF2-40B4-BE49-F238E27FC236}">
                <a16:creationId xmlns:a16="http://schemas.microsoft.com/office/drawing/2014/main" id="{472555AC-A851-2D4D-9E92-A25F64A1F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6488" y="4153959"/>
            <a:ext cx="3313112" cy="2208741"/>
          </a:xfrm>
          <a:prstGeom prst="rect">
            <a:avLst/>
          </a:prstGeom>
        </p:spPr>
      </p:pic>
    </p:spTree>
    <p:extLst>
      <p:ext uri="{BB962C8B-B14F-4D97-AF65-F5344CB8AC3E}">
        <p14:creationId xmlns:p14="http://schemas.microsoft.com/office/powerpoint/2010/main" val="324425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3" name="Text Box 5"/>
          <p:cNvSpPr txBox="1">
            <a:spLocks noChangeArrowheads="1"/>
          </p:cNvSpPr>
          <p:nvPr/>
        </p:nvSpPr>
        <p:spPr bwMode="auto">
          <a:xfrm>
            <a:off x="191474" y="3733800"/>
            <a:ext cx="8733341" cy="2862322"/>
          </a:xfrm>
          <a:prstGeom prst="rect">
            <a:avLst/>
          </a:prstGeom>
          <a:noFill/>
          <a:ln w="9525">
            <a:noFill/>
            <a:miter lim="800000"/>
            <a:headEnd/>
            <a:tailEnd/>
          </a:ln>
          <a:effectLst/>
        </p:spPr>
        <p:txBody>
          <a:bodyPr wrap="square">
            <a:spAutoFit/>
          </a:bodyPr>
          <a:lstStyle/>
          <a:p>
            <a:r>
              <a:rPr lang="en-US" sz="2000" b="1" dirty="0"/>
              <a:t>One Laptop per Child (OLPC), </a:t>
            </a:r>
            <a:r>
              <a:rPr lang="en-US" sz="2000" dirty="0"/>
              <a:t>a non-profit initiative established with the goal of transforming education for children around the world by creating and distributing educational devices for the developing world</a:t>
            </a:r>
          </a:p>
          <a:p>
            <a:r>
              <a:rPr lang="zh-CN" altLang="en-US" sz="2000" dirty="0"/>
              <a:t>每个孩子一台笔记本电脑（</a:t>
            </a:r>
            <a:r>
              <a:rPr lang="en-US" altLang="zh-CN" sz="2000" dirty="0"/>
              <a:t>OLPC</a:t>
            </a:r>
            <a:r>
              <a:rPr lang="zh-CN" altLang="en-US" sz="2000" dirty="0"/>
              <a:t>），一个非营利性的倡议，其目标是通过为发展中国家创造和分发教育设备来改变全世界儿童的教育。</a:t>
            </a:r>
            <a:endParaRPr lang="en-US" sz="2000" dirty="0"/>
          </a:p>
          <a:p>
            <a:endParaRPr lang="en-US" sz="2000" dirty="0"/>
          </a:p>
          <a:p>
            <a:r>
              <a:rPr lang="en-US" sz="2000" dirty="0"/>
              <a:t>Headquarter: Miami, Florida</a:t>
            </a:r>
          </a:p>
          <a:p>
            <a:endParaRPr lang="en-US" sz="2000" dirty="0"/>
          </a:p>
          <a:p>
            <a:r>
              <a:rPr lang="en-US" sz="2000" dirty="0"/>
              <a:t>Established in 2005</a:t>
            </a:r>
          </a:p>
        </p:txBody>
      </p:sp>
      <p:pic>
        <p:nvPicPr>
          <p:cNvPr id="1026" name="Picture 2" descr="http://www.iamsore.org/wp-content/uploads/2011/08/olp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195" y="553033"/>
            <a:ext cx="6467475" cy="29337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88967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69bad9e5c3effff391a9a30e05c46190.jpg">
            <a:hlinkClick r:id="rId3" tooltip="Kelvin Yu (left) and Kang Tsz-kit show Tin Shui Wai kindergarten students how to use the XO laptops.Photos: Alan Wong"/>
          </p:cNvPr>
          <p:cNvPicPr>
            <a:picLocks noChangeAspect="1" noChangeArrowheads="1"/>
          </p:cNvPicPr>
          <p:nvPr/>
        </p:nvPicPr>
        <p:blipFill>
          <a:blip r:embed="rId4" cstate="print"/>
          <a:srcRect/>
          <a:stretch>
            <a:fillRect/>
          </a:stretch>
        </p:blipFill>
        <p:spPr bwMode="auto">
          <a:xfrm>
            <a:off x="0" y="0"/>
            <a:ext cx="9144000" cy="5682076"/>
          </a:xfrm>
          <a:prstGeom prst="rect">
            <a:avLst/>
          </a:prstGeom>
          <a:noFill/>
        </p:spPr>
      </p:pic>
      <p:sp>
        <p:nvSpPr>
          <p:cNvPr id="3" name="Rectangle 2"/>
          <p:cNvSpPr/>
          <p:nvPr/>
        </p:nvSpPr>
        <p:spPr>
          <a:xfrm>
            <a:off x="-6927" y="5943600"/>
            <a:ext cx="8686800" cy="646331"/>
          </a:xfrm>
          <a:prstGeom prst="rect">
            <a:avLst/>
          </a:prstGeom>
        </p:spPr>
        <p:txBody>
          <a:bodyPr wrap="square">
            <a:spAutoFit/>
          </a:bodyPr>
          <a:lstStyle/>
          <a:p>
            <a:r>
              <a:rPr lang="en-US" altLang="zh-TW" dirty="0">
                <a:latin typeface="Times New Roman" pitchFamily="18" charset="0"/>
                <a:cs typeface="Times New Roman" pitchFamily="18" charset="0"/>
              </a:rPr>
              <a:t>Kelvin Yu (left) and Kang </a:t>
            </a:r>
            <a:r>
              <a:rPr lang="en-US" altLang="zh-TW" dirty="0" err="1">
                <a:latin typeface="Times New Roman" pitchFamily="18" charset="0"/>
                <a:cs typeface="Times New Roman" pitchFamily="18" charset="0"/>
              </a:rPr>
              <a:t>Tsz</a:t>
            </a:r>
            <a:r>
              <a:rPr lang="en-US" altLang="zh-TW" dirty="0">
                <a:latin typeface="Times New Roman" pitchFamily="18" charset="0"/>
                <a:cs typeface="Times New Roman" pitchFamily="18" charset="0"/>
              </a:rPr>
              <a:t>-kit show Tin </a:t>
            </a:r>
            <a:r>
              <a:rPr lang="en-US" altLang="zh-TW" dirty="0" err="1">
                <a:latin typeface="Times New Roman" pitchFamily="18" charset="0"/>
                <a:cs typeface="Times New Roman" pitchFamily="18" charset="0"/>
              </a:rPr>
              <a:t>Shui</a:t>
            </a:r>
            <a:r>
              <a:rPr lang="en-US" altLang="zh-TW" dirty="0">
                <a:latin typeface="Times New Roman" pitchFamily="18" charset="0"/>
                <a:cs typeface="Times New Roman" pitchFamily="18" charset="0"/>
              </a:rPr>
              <a:t> </a:t>
            </a:r>
            <a:r>
              <a:rPr lang="en-US" altLang="zh-TW" dirty="0" err="1">
                <a:latin typeface="Times New Roman" pitchFamily="18" charset="0"/>
                <a:cs typeface="Times New Roman" pitchFamily="18" charset="0"/>
              </a:rPr>
              <a:t>Wai</a:t>
            </a:r>
            <a:r>
              <a:rPr lang="en-US" altLang="zh-TW" dirty="0">
                <a:latin typeface="Times New Roman" pitchFamily="18" charset="0"/>
                <a:cs typeface="Times New Roman" pitchFamily="18" charset="0"/>
              </a:rPr>
              <a:t> kindergarten students how to use the XO laptops. Photos: Alan Wong          </a:t>
            </a:r>
            <a:r>
              <a:rPr lang="en-US" altLang="zh-TW" sz="1400" i="1" dirty="0">
                <a:latin typeface="Times New Roman" pitchFamily="18" charset="0"/>
                <a:cs typeface="Times New Roman" pitchFamily="18" charset="0"/>
              </a:rPr>
              <a:t>South China Morning Post</a:t>
            </a:r>
            <a:r>
              <a:rPr lang="en-US" altLang="zh-TW" sz="1400" dirty="0">
                <a:latin typeface="Times New Roman" pitchFamily="18" charset="0"/>
                <a:cs typeface="Times New Roman" pitchFamily="18" charset="0"/>
              </a:rPr>
              <a:t>,  Family Post, September 16, 2012, p. 4</a:t>
            </a:r>
          </a:p>
        </p:txBody>
      </p:sp>
      <p:sp>
        <p:nvSpPr>
          <p:cNvPr id="4" name="TextBox 3"/>
          <p:cNvSpPr txBox="1"/>
          <p:nvPr/>
        </p:nvSpPr>
        <p:spPr>
          <a:xfrm>
            <a:off x="152400" y="5105400"/>
            <a:ext cx="4333238" cy="523220"/>
          </a:xfrm>
          <a:prstGeom prst="rect">
            <a:avLst/>
          </a:prstGeom>
          <a:noFill/>
        </p:spPr>
        <p:txBody>
          <a:bodyPr wrap="none" rtlCol="0">
            <a:spAutoFit/>
          </a:bodyPr>
          <a:lstStyle/>
          <a:p>
            <a:r>
              <a:rPr lang="en-US" altLang="zh-TW" sz="2800" dirty="0">
                <a:solidFill>
                  <a:schemeClr val="bg1"/>
                </a:solidFill>
                <a:latin typeface="Times New Roman" pitchFamily="18" charset="0"/>
                <a:cs typeface="Times New Roman" pitchFamily="18" charset="0"/>
              </a:rPr>
              <a:t>OLPC Comes to Hong Kong</a:t>
            </a:r>
            <a:endParaRPr lang="zh-TW" altLang="en-US" sz="28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642007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33400" y="2133600"/>
            <a:ext cx="8286750" cy="5761037"/>
          </a:xfrm>
        </p:spPr>
        <p:txBody>
          <a:bodyPr/>
          <a:lstStyle/>
          <a:p>
            <a:pPr marL="0" indent="0" algn="ctr">
              <a:buNone/>
            </a:pPr>
            <a:r>
              <a:rPr lang="en-US" sz="4000" dirty="0"/>
              <a:t>Empowerment: </a:t>
            </a:r>
          </a:p>
          <a:p>
            <a:pPr marL="0" indent="0" algn="ctr">
              <a:buNone/>
            </a:pPr>
            <a:r>
              <a:rPr lang="en-US" sz="4000" dirty="0"/>
              <a:t>A third (users’) perspective </a:t>
            </a:r>
          </a:p>
        </p:txBody>
      </p:sp>
    </p:spTree>
    <p:extLst>
      <p:ext uri="{BB962C8B-B14F-4D97-AF65-F5344CB8AC3E}">
        <p14:creationId xmlns:p14="http://schemas.microsoft.com/office/powerpoint/2010/main" val="2894027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6910387" cy="647700"/>
          </a:xfrm>
        </p:spPr>
        <p:txBody>
          <a:bodyPr/>
          <a:lstStyle/>
          <a:p>
            <a:r>
              <a:rPr lang="en-US" sz="4000" dirty="0">
                <a:latin typeface="Times New Roman" pitchFamily="18" charset="0"/>
                <a:cs typeface="Times New Roman" pitchFamily="18" charset="0"/>
              </a:rPr>
              <a:t>Empowerment: A Realistic View</a:t>
            </a:r>
            <a:br>
              <a:rPr lang="en-US" sz="4000" dirty="0">
                <a:latin typeface="Times New Roman" pitchFamily="18" charset="0"/>
                <a:cs typeface="Times New Roman" pitchFamily="18" charset="0"/>
              </a:rPr>
            </a:br>
            <a:endParaRPr lang="en-US" sz="4000" dirty="0"/>
          </a:p>
        </p:txBody>
      </p:sp>
      <p:sp>
        <p:nvSpPr>
          <p:cNvPr id="3" name="Content Placeholder 2"/>
          <p:cNvSpPr>
            <a:spLocks noGrp="1"/>
          </p:cNvSpPr>
          <p:nvPr>
            <p:ph idx="1"/>
          </p:nvPr>
        </p:nvSpPr>
        <p:spPr>
          <a:xfrm>
            <a:off x="457200" y="1325563"/>
            <a:ext cx="8286750" cy="5761037"/>
          </a:xfrm>
        </p:spPr>
        <p:txBody>
          <a:bodyPr/>
          <a:lstStyle/>
          <a:p>
            <a:r>
              <a:rPr lang="en-US" sz="2400" dirty="0" err="1">
                <a:latin typeface="Times New Roman"/>
                <a:cs typeface="Times New Roman"/>
              </a:rPr>
              <a:t>Jönsson</a:t>
            </a:r>
            <a:r>
              <a:rPr lang="en-US" sz="2400" dirty="0">
                <a:latin typeface="Times New Roman"/>
                <a:cs typeface="Times New Roman"/>
              </a:rPr>
              <a:t> &amp; </a:t>
            </a:r>
            <a:r>
              <a:rPr lang="en-US" sz="2400" dirty="0" err="1">
                <a:latin typeface="Times New Roman"/>
                <a:cs typeface="Times New Roman"/>
              </a:rPr>
              <a:t>Örnebring</a:t>
            </a:r>
            <a:r>
              <a:rPr lang="en-US" sz="2400" dirty="0">
                <a:latin typeface="Times New Roman"/>
                <a:cs typeface="Times New Roman"/>
              </a:rPr>
              <a:t> (2010)</a:t>
            </a:r>
          </a:p>
          <a:p>
            <a:pPr marL="0" indent="0">
              <a:buNone/>
            </a:pPr>
            <a:endParaRPr lang="en-US" sz="2400" dirty="0">
              <a:latin typeface="Times New Roman"/>
              <a:cs typeface="Times New Roman"/>
            </a:endParaRPr>
          </a:p>
          <a:p>
            <a:pPr>
              <a:buFontTx/>
              <a:buChar char="-"/>
            </a:pPr>
            <a:r>
              <a:rPr lang="en-US" sz="2400" dirty="0"/>
              <a:t>The authors did a </a:t>
            </a:r>
            <a:r>
              <a:rPr lang="en-US" sz="2400" b="1" dirty="0"/>
              <a:t>content analysis </a:t>
            </a:r>
            <a:r>
              <a:rPr lang="en-US" sz="2400" dirty="0"/>
              <a:t>of the UGC on major newspapers’ websites and tabloids’ in Sweden and the United Kingdom with a focus on (1) degree of participation (low, medium or high), and (2) type of content (information, popular culture/entertainment, private/expressive).</a:t>
            </a:r>
            <a:endParaRPr lang="en-US" sz="2400" dirty="0">
              <a:latin typeface="Times New Roman"/>
              <a:cs typeface="Times New Roman"/>
            </a:endParaRPr>
          </a:p>
          <a:p>
            <a:pPr marL="457200" lvl="1" indent="0">
              <a:buNone/>
            </a:pPr>
            <a:endParaRPr lang="en-US" sz="2400" dirty="0">
              <a:latin typeface="Times New Roman"/>
              <a:cs typeface="Times New Roman"/>
            </a:endParaRPr>
          </a:p>
          <a:p>
            <a:endParaRPr lang="en-US" dirty="0">
              <a:latin typeface="Times New Roman"/>
              <a:cs typeface="Times New Roman"/>
            </a:endParaRPr>
          </a:p>
        </p:txBody>
      </p:sp>
    </p:spTree>
    <p:extLst>
      <p:ext uri="{BB962C8B-B14F-4D97-AF65-F5344CB8AC3E}">
        <p14:creationId xmlns:p14="http://schemas.microsoft.com/office/powerpoint/2010/main" val="57726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DA8B-1B71-2A43-9074-D64676ACB2AA}"/>
              </a:ext>
            </a:extLst>
          </p:cNvPr>
          <p:cNvSpPr>
            <a:spLocks noGrp="1"/>
          </p:cNvSpPr>
          <p:nvPr>
            <p:ph type="title"/>
          </p:nvPr>
        </p:nvSpPr>
        <p:spPr>
          <a:xfrm>
            <a:off x="1524000" y="381000"/>
            <a:ext cx="6337300" cy="647700"/>
          </a:xfrm>
        </p:spPr>
        <p:txBody>
          <a:bodyPr/>
          <a:lstStyle/>
          <a:p>
            <a:r>
              <a:rPr lang="en-US" sz="3600" dirty="0">
                <a:latin typeface="Times New Roman" pitchFamily="18" charset="0"/>
                <a:cs typeface="Times New Roman" pitchFamily="18" charset="0"/>
              </a:rPr>
              <a:t>Empowerment: A Realistic View</a:t>
            </a:r>
            <a:br>
              <a:rPr lang="en-US" sz="3600" dirty="0">
                <a:latin typeface="Times New Roman" pitchFamily="18" charset="0"/>
                <a:cs typeface="Times New Roman" pitchFamily="18" charset="0"/>
              </a:rPr>
            </a:br>
            <a:endParaRPr lang="en-US" sz="3600" dirty="0"/>
          </a:p>
        </p:txBody>
      </p:sp>
      <p:sp>
        <p:nvSpPr>
          <p:cNvPr id="3" name="Content Placeholder 2">
            <a:extLst>
              <a:ext uri="{FF2B5EF4-FFF2-40B4-BE49-F238E27FC236}">
                <a16:creationId xmlns:a16="http://schemas.microsoft.com/office/drawing/2014/main" id="{D9C1CA6C-5E30-8C43-8E96-30311A973D89}"/>
              </a:ext>
            </a:extLst>
          </p:cNvPr>
          <p:cNvSpPr>
            <a:spLocks noGrp="1"/>
          </p:cNvSpPr>
          <p:nvPr>
            <p:ph idx="1"/>
          </p:nvPr>
        </p:nvSpPr>
        <p:spPr/>
        <p:txBody>
          <a:bodyPr/>
          <a:lstStyle/>
          <a:p>
            <a:pPr lvl="1"/>
            <a:endParaRPr lang="is-IS" sz="2400" dirty="0">
              <a:latin typeface="Times New Roman"/>
              <a:cs typeface="Times New Roman"/>
            </a:endParaRPr>
          </a:p>
          <a:p>
            <a:pPr lvl="1">
              <a:buFont typeface="Wingdings" pitchFamily="2" charset="2"/>
              <a:buChar char="§"/>
            </a:pPr>
            <a:r>
              <a:rPr lang="en-US" sz="2400" dirty="0" err="1">
                <a:latin typeface="Times New Roman"/>
                <a:cs typeface="Times New Roman"/>
              </a:rPr>
              <a:t>Jönsson</a:t>
            </a:r>
            <a:r>
              <a:rPr lang="en-US" sz="2400" dirty="0">
                <a:latin typeface="Times New Roman"/>
                <a:cs typeface="Times New Roman"/>
              </a:rPr>
              <a:t> &amp; </a:t>
            </a:r>
            <a:r>
              <a:rPr lang="en-US" sz="2400" dirty="0" err="1">
                <a:latin typeface="Times New Roman"/>
                <a:cs typeface="Times New Roman"/>
              </a:rPr>
              <a:t>Örnebring</a:t>
            </a:r>
            <a:r>
              <a:rPr lang="en-US" sz="2400" dirty="0">
                <a:latin typeface="Times New Roman"/>
                <a:cs typeface="Times New Roman"/>
              </a:rPr>
              <a:t> (2010)</a:t>
            </a:r>
          </a:p>
          <a:p>
            <a:pPr lvl="1"/>
            <a:endParaRPr lang="is-IS" sz="2400" dirty="0">
              <a:latin typeface="Times New Roman"/>
              <a:cs typeface="Times New Roman"/>
            </a:endParaRPr>
          </a:p>
          <a:p>
            <a:pPr lvl="1"/>
            <a:r>
              <a:rPr lang="is-IS" sz="2400" dirty="0">
                <a:latin typeface="Times New Roman"/>
                <a:cs typeface="Times New Roman"/>
              </a:rPr>
              <a:t>“…t</a:t>
            </a:r>
            <a:r>
              <a:rPr lang="en-US" sz="2400" dirty="0">
                <a:latin typeface="Times New Roman"/>
                <a:cs typeface="Times New Roman"/>
              </a:rPr>
              <a:t>he concepts of user-generated content and interactivity say </a:t>
            </a:r>
            <a:r>
              <a:rPr lang="en-US" sz="2400" i="1" dirty="0">
                <a:latin typeface="Times New Roman"/>
                <a:cs typeface="Times New Roman"/>
              </a:rPr>
              <a:t>little</a:t>
            </a:r>
            <a:r>
              <a:rPr lang="en-US" sz="2400" dirty="0">
                <a:latin typeface="Times New Roman"/>
                <a:cs typeface="Times New Roman"/>
              </a:rPr>
              <a:t> about the character of media audience relations and its democratizing potentials.”</a:t>
            </a:r>
          </a:p>
          <a:p>
            <a:pPr lvl="1"/>
            <a:r>
              <a:rPr lang="en-US" sz="2400" dirty="0">
                <a:latin typeface="Times New Roman"/>
                <a:cs typeface="Times New Roman"/>
              </a:rPr>
              <a:t>New media do allow for active participation, but that users are mostly empowered to create popular culture-oriented content and personal/everyday life-oriented content rather than news/informational content. </a:t>
            </a:r>
          </a:p>
          <a:p>
            <a:pPr lvl="1"/>
            <a:r>
              <a:rPr lang="en-US" sz="2400" dirty="0">
                <a:latin typeface="Times New Roman"/>
                <a:cs typeface="Times New Roman"/>
              </a:rPr>
              <a:t>Limited implications for the role of the citizen in the political public sphere. </a:t>
            </a:r>
          </a:p>
          <a:p>
            <a:endParaRPr lang="en-US" dirty="0"/>
          </a:p>
        </p:txBody>
      </p:sp>
    </p:spTree>
    <p:extLst>
      <p:ext uri="{BB962C8B-B14F-4D97-AF65-F5344CB8AC3E}">
        <p14:creationId xmlns:p14="http://schemas.microsoft.com/office/powerpoint/2010/main" val="2267917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6910387" cy="647700"/>
          </a:xfrm>
        </p:spPr>
        <p:txBody>
          <a:bodyPr/>
          <a:lstStyle/>
          <a:p>
            <a:r>
              <a:rPr lang="en-US" sz="4000" dirty="0">
                <a:latin typeface="Times New Roman" pitchFamily="18" charset="0"/>
                <a:cs typeface="Times New Roman" pitchFamily="18" charset="0"/>
              </a:rPr>
              <a:t>Empowerment: A Realistic View</a:t>
            </a:r>
            <a:br>
              <a:rPr lang="en-US" sz="4000" dirty="0">
                <a:latin typeface="Times New Roman" pitchFamily="18" charset="0"/>
                <a:cs typeface="Times New Roman" pitchFamily="18" charset="0"/>
              </a:rPr>
            </a:br>
            <a:endParaRPr lang="en-US" sz="4000" dirty="0"/>
          </a:p>
        </p:txBody>
      </p:sp>
      <p:sp>
        <p:nvSpPr>
          <p:cNvPr id="3" name="Content Placeholder 2"/>
          <p:cNvSpPr>
            <a:spLocks noGrp="1"/>
          </p:cNvSpPr>
          <p:nvPr>
            <p:ph idx="1"/>
          </p:nvPr>
        </p:nvSpPr>
        <p:spPr>
          <a:xfrm>
            <a:off x="457200" y="1325563"/>
            <a:ext cx="8286750" cy="5761037"/>
          </a:xfrm>
        </p:spPr>
        <p:txBody>
          <a:bodyPr/>
          <a:lstStyle/>
          <a:p>
            <a:r>
              <a:rPr lang="en-US" sz="2400" dirty="0" err="1">
                <a:latin typeface="Times New Roman"/>
                <a:cs typeface="Times New Roman"/>
              </a:rPr>
              <a:t>Jönsson</a:t>
            </a:r>
            <a:r>
              <a:rPr lang="en-US" sz="2400" dirty="0">
                <a:latin typeface="Times New Roman"/>
                <a:cs typeface="Times New Roman"/>
              </a:rPr>
              <a:t> &amp; </a:t>
            </a:r>
            <a:r>
              <a:rPr lang="en-US" sz="2400" dirty="0" err="1">
                <a:latin typeface="Times New Roman"/>
                <a:cs typeface="Times New Roman"/>
              </a:rPr>
              <a:t>Örnebring</a:t>
            </a:r>
            <a:r>
              <a:rPr lang="en-US" sz="2400" dirty="0">
                <a:latin typeface="Times New Roman"/>
                <a:cs typeface="Times New Roman"/>
              </a:rPr>
              <a:t> (2010)</a:t>
            </a:r>
          </a:p>
          <a:p>
            <a:pPr marL="0" indent="0">
              <a:buNone/>
            </a:pPr>
            <a:endParaRPr lang="en-US" sz="2400" dirty="0">
              <a:latin typeface="Times New Roman"/>
              <a:cs typeface="Times New Roman"/>
            </a:endParaRPr>
          </a:p>
          <a:p>
            <a:pPr lvl="1"/>
            <a:r>
              <a:rPr lang="en-US" sz="2400" dirty="0">
                <a:latin typeface="Times New Roman"/>
                <a:cs typeface="Times New Roman"/>
              </a:rPr>
              <a:t>There is not really a shift in power over media content in the mainstream online news media, even if there is a higher degree of participation and interactivity</a:t>
            </a:r>
          </a:p>
          <a:p>
            <a:pPr marL="457200" lvl="1" indent="0">
              <a:buNone/>
            </a:pPr>
            <a:endParaRPr lang="en-US" sz="2400" dirty="0">
              <a:latin typeface="Times New Roman"/>
              <a:cs typeface="Times New Roman"/>
            </a:endParaRPr>
          </a:p>
          <a:p>
            <a:pPr lvl="1"/>
            <a:r>
              <a:rPr lang="en-US" sz="2400" dirty="0">
                <a:latin typeface="Times New Roman"/>
                <a:cs typeface="Times New Roman"/>
              </a:rPr>
              <a:t>Empowerment or  “Pseudo-power”? </a:t>
            </a:r>
          </a:p>
          <a:p>
            <a:pPr lvl="1"/>
            <a:r>
              <a:rPr lang="en-US" sz="2400" dirty="0">
                <a:latin typeface="Times New Roman"/>
                <a:cs typeface="Times New Roman"/>
              </a:rPr>
              <a:t>What about Hong Kong?</a:t>
            </a:r>
            <a:endParaRPr lang="en-US" sz="2200" dirty="0">
              <a:latin typeface="Times New Roman"/>
              <a:cs typeface="Times New Roman"/>
            </a:endParaRPr>
          </a:p>
          <a:p>
            <a:pPr marL="457200" lvl="1" indent="0">
              <a:buNone/>
            </a:pPr>
            <a:endParaRPr lang="en-US" sz="2400" dirty="0">
              <a:latin typeface="Times New Roman"/>
              <a:cs typeface="Times New Roman"/>
            </a:endParaRPr>
          </a:p>
          <a:p>
            <a:endParaRPr lang="en-US" dirty="0">
              <a:latin typeface="Times New Roman"/>
              <a:cs typeface="Times New Roman"/>
            </a:endParaRPr>
          </a:p>
        </p:txBody>
      </p:sp>
    </p:spTree>
    <p:extLst>
      <p:ext uri="{BB962C8B-B14F-4D97-AF65-F5344CB8AC3E}">
        <p14:creationId xmlns:p14="http://schemas.microsoft.com/office/powerpoint/2010/main" val="134670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dirty="0">
                <a:latin typeface="Times New Roman" pitchFamily="18" charset="0"/>
                <a:cs typeface="Times New Roman" pitchFamily="18" charset="0"/>
              </a:rPr>
              <a:t>Changing Media Landscape</a:t>
            </a:r>
          </a:p>
        </p:txBody>
      </p:sp>
      <p:sp>
        <p:nvSpPr>
          <p:cNvPr id="3" name="Content Placeholder 2"/>
          <p:cNvSpPr>
            <a:spLocks noGrp="1"/>
          </p:cNvSpPr>
          <p:nvPr>
            <p:ph idx="1"/>
          </p:nvPr>
        </p:nvSpPr>
        <p:spPr>
          <a:xfrm>
            <a:off x="533400" y="1295400"/>
            <a:ext cx="8229600" cy="4525963"/>
          </a:xfrm>
        </p:spPr>
        <p:txBody>
          <a:bodyPr/>
          <a:lstStyle/>
          <a:p>
            <a:pPr>
              <a:buFont typeface="Wingdings" pitchFamily="2" charset="2"/>
              <a:buChar char="§"/>
            </a:pPr>
            <a:r>
              <a:rPr lang="en-US" sz="3000" dirty="0">
                <a:latin typeface="Times New Roman" pitchFamily="18" charset="0"/>
                <a:cs typeface="Times New Roman" pitchFamily="18" charset="0"/>
              </a:rPr>
              <a:t>Proliferation: channel</a:t>
            </a:r>
          </a:p>
          <a:p>
            <a:pPr lvl="1">
              <a:buFont typeface="Wingdings" pitchFamily="2" charset="2"/>
              <a:buChar char="§"/>
            </a:pPr>
            <a:r>
              <a:rPr lang="en-US" sz="2600" dirty="0">
                <a:latin typeface="Times New Roman" pitchFamily="18" charset="0"/>
                <a:cs typeface="Times New Roman" pitchFamily="18" charset="0"/>
              </a:rPr>
              <a:t>Decentralized consumption</a:t>
            </a:r>
          </a:p>
          <a:p>
            <a:pPr lvl="1">
              <a:buFont typeface="Wingdings" pitchFamily="2" charset="2"/>
              <a:buChar char="§"/>
            </a:pPr>
            <a:r>
              <a:rPr lang="en-US" sz="2600" dirty="0">
                <a:latin typeface="Times New Roman" pitchFamily="18" charset="0"/>
                <a:cs typeface="Times New Roman" pitchFamily="18" charset="0"/>
              </a:rPr>
              <a:t>A result of natural market competition and commercialization. </a:t>
            </a:r>
          </a:p>
          <a:p>
            <a:pPr lvl="1">
              <a:buFont typeface="Wingdings" pitchFamily="2" charset="2"/>
              <a:buChar char="§"/>
            </a:pPr>
            <a:r>
              <a:rPr lang="en-US" sz="2600" dirty="0">
                <a:latin typeface="Times New Roman" pitchFamily="18" charset="0"/>
                <a:cs typeface="Times New Roman" pitchFamily="18" charset="0"/>
              </a:rPr>
              <a:t>More difficult for one media outlet to attract people’s attention.</a:t>
            </a:r>
          </a:p>
          <a:p>
            <a:pPr>
              <a:buFont typeface="Wingdings" pitchFamily="2" charset="2"/>
              <a:buChar char="§"/>
            </a:pPr>
            <a:r>
              <a:rPr lang="en-US" sz="2800" dirty="0">
                <a:latin typeface="Times New Roman" pitchFamily="18" charset="0"/>
                <a:cs typeface="Times New Roman" pitchFamily="18" charset="0"/>
              </a:rPr>
              <a:t>Digitalization: delivery</a:t>
            </a:r>
          </a:p>
          <a:p>
            <a:pPr lvl="1">
              <a:buFont typeface="Wingdings" pitchFamily="2" charset="2"/>
              <a:buChar char="§"/>
            </a:pPr>
            <a:r>
              <a:rPr lang="en-US" sz="2600" dirty="0">
                <a:latin typeface="Times New Roman" pitchFamily="18" charset="0"/>
                <a:cs typeface="Times New Roman" pitchFamily="18" charset="0"/>
              </a:rPr>
              <a:t>Viral videos</a:t>
            </a:r>
          </a:p>
          <a:p>
            <a:pPr lvl="1">
              <a:buFont typeface="Wingdings" pitchFamily="2" charset="2"/>
              <a:buChar char="§"/>
            </a:pPr>
            <a:r>
              <a:rPr lang="en-US" sz="2600" dirty="0">
                <a:latin typeface="Times New Roman" pitchFamily="18" charset="0"/>
                <a:cs typeface="Times New Roman" pitchFamily="18" charset="0"/>
              </a:rPr>
              <a:t>Permanently recorded</a:t>
            </a:r>
          </a:p>
        </p:txBody>
      </p:sp>
      <p:cxnSp>
        <p:nvCxnSpPr>
          <p:cNvPr id="4" name="Straight Connector 3"/>
          <p:cNvCxnSpPr/>
          <p:nvPr/>
        </p:nvCxnSpPr>
        <p:spPr>
          <a:xfrm>
            <a:off x="533400" y="1371600"/>
            <a:ext cx="8001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29491" y="5562600"/>
            <a:ext cx="8153400" cy="1200329"/>
          </a:xfrm>
          <a:prstGeom prst="rect">
            <a:avLst/>
          </a:prstGeom>
          <a:noFill/>
        </p:spPr>
        <p:txBody>
          <a:bodyPr wrap="square" rtlCol="0">
            <a:spAutoFit/>
          </a:bodyPr>
          <a:lstStyle/>
          <a:p>
            <a:r>
              <a:rPr lang="en-US" altLang="zh-TW" sz="2400" dirty="0">
                <a:latin typeface="Times New Roman" pitchFamily="18" charset="0"/>
                <a:cs typeface="Times New Roman" pitchFamily="18" charset="0"/>
              </a:rPr>
              <a:t>The changing media landscape opens up a new space for  a new form of content unfiltered</a:t>
            </a:r>
            <a:r>
              <a:rPr lang="zh-CN" altLang="en-US" sz="2400" dirty="0">
                <a:latin typeface="Times New Roman" pitchFamily="18" charset="0"/>
                <a:cs typeface="Times New Roman" pitchFamily="18" charset="0"/>
              </a:rPr>
              <a:t>（未經過濾的）</a:t>
            </a:r>
            <a:r>
              <a:rPr lang="en-US" altLang="zh-TW" sz="2400" dirty="0">
                <a:latin typeface="Times New Roman" pitchFamily="18" charset="0"/>
                <a:cs typeface="Times New Roman" pitchFamily="18" charset="0"/>
              </a:rPr>
              <a:t> through professional gatekeepers</a:t>
            </a:r>
            <a:r>
              <a:rPr lang="zh-CN" altLang="en-US" sz="2400" dirty="0">
                <a:latin typeface="Times New Roman" pitchFamily="18" charset="0"/>
                <a:cs typeface="Times New Roman" pitchFamily="18" charset="0"/>
              </a:rPr>
              <a:t>（把關人）</a:t>
            </a:r>
            <a:r>
              <a:rPr lang="en-US" altLang="zh-TW" sz="2400" dirty="0">
                <a:latin typeface="Times New Roman" pitchFamily="18" charset="0"/>
                <a:cs typeface="Times New Roman" pitchFamily="18" charset="0"/>
              </a:rPr>
              <a:t>. </a:t>
            </a:r>
            <a:endParaRPr lang="zh-TW" altLang="en-US" sz="2400" dirty="0">
              <a:latin typeface="Times New Roman" pitchFamily="18" charset="0"/>
              <a:cs typeface="Times New Roman" pitchFamily="18" charset="0"/>
            </a:endParaRPr>
          </a:p>
        </p:txBody>
      </p:sp>
      <p:cxnSp>
        <p:nvCxnSpPr>
          <p:cNvPr id="6" name="Straight Connector 5"/>
          <p:cNvCxnSpPr/>
          <p:nvPr/>
        </p:nvCxnSpPr>
        <p:spPr>
          <a:xfrm>
            <a:off x="609600" y="5410200"/>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2843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6337300" cy="647700"/>
          </a:xfrm>
        </p:spPr>
        <p:txBody>
          <a:bodyPr/>
          <a:lstStyle/>
          <a:p>
            <a:r>
              <a:rPr lang="en-US" sz="4000" dirty="0">
                <a:latin typeface="Times New Roman" panose="02020603050405020304" pitchFamily="18" charset="0"/>
                <a:cs typeface="Times New Roman" panose="02020603050405020304" pitchFamily="18" charset="0"/>
              </a:rPr>
              <a:t>2</a:t>
            </a:r>
            <a:r>
              <a:rPr lang="en-US" sz="4000" baseline="30000" dirty="0">
                <a:latin typeface="Times New Roman" panose="02020603050405020304" pitchFamily="18" charset="0"/>
                <a:cs typeface="Times New Roman" panose="02020603050405020304" pitchFamily="18" charset="0"/>
              </a:rPr>
              <a:t>rd</a:t>
            </a:r>
            <a:r>
              <a:rPr lang="en-US" sz="4000" dirty="0">
                <a:latin typeface="Times New Roman" panose="02020603050405020304" pitchFamily="18" charset="0"/>
                <a:cs typeface="Times New Roman" panose="02020603050405020304" pitchFamily="18" charset="0"/>
              </a:rPr>
              <a:t> Tweet</a:t>
            </a:r>
          </a:p>
        </p:txBody>
      </p:sp>
      <p:sp>
        <p:nvSpPr>
          <p:cNvPr id="3" name="Content Placeholder 2"/>
          <p:cNvSpPr>
            <a:spLocks noGrp="1"/>
          </p:cNvSpPr>
          <p:nvPr>
            <p:ph idx="1"/>
          </p:nvPr>
        </p:nvSpPr>
        <p:spPr>
          <a:xfrm>
            <a:off x="428625" y="1220932"/>
            <a:ext cx="8286750" cy="5149850"/>
          </a:xfrm>
        </p:spPr>
        <p:txBody>
          <a:bodyPr/>
          <a:lstStyle/>
          <a:p>
            <a:endParaRPr lang="en-US" dirty="0">
              <a:latin typeface="Times New Roman"/>
              <a:cs typeface="Times New Roman"/>
            </a:endParaRPr>
          </a:p>
          <a:p>
            <a:r>
              <a:rPr lang="en-US" sz="2400" dirty="0">
                <a:latin typeface="Times New Roman"/>
                <a:cs typeface="Times New Roman"/>
              </a:rPr>
              <a:t>Immerse yourself in a citizen media platform of your choice and describe your </a:t>
            </a:r>
            <a:r>
              <a:rPr lang="en-US" sz="2400" b="1" dirty="0">
                <a:latin typeface="Times New Roman"/>
                <a:cs typeface="Times New Roman"/>
              </a:rPr>
              <a:t>observation</a:t>
            </a:r>
            <a:r>
              <a:rPr lang="en-US" sz="2400" dirty="0">
                <a:latin typeface="Times New Roman"/>
                <a:cs typeface="Times New Roman"/>
              </a:rPr>
              <a:t> of citizen journalism in one tweet</a:t>
            </a:r>
          </a:p>
          <a:p>
            <a:pPr lvl="1"/>
            <a:r>
              <a:rPr lang="en-US" sz="2400" dirty="0" err="1">
                <a:latin typeface="Times New Roman"/>
                <a:cs typeface="Times New Roman"/>
              </a:rPr>
              <a:t>Hashtag</a:t>
            </a:r>
            <a:r>
              <a:rPr lang="en-US" sz="2400" dirty="0">
                <a:latin typeface="Times New Roman"/>
                <a:cs typeface="Times New Roman"/>
              </a:rPr>
              <a:t>: #</a:t>
            </a:r>
            <a:r>
              <a:rPr lang="en-US" sz="2400" dirty="0" err="1">
                <a:latin typeface="Times New Roman"/>
                <a:cs typeface="Times New Roman"/>
              </a:rPr>
              <a:t>CJMedia</a:t>
            </a:r>
            <a:endParaRPr lang="en-US" sz="2700" dirty="0">
              <a:latin typeface="Times New Roman"/>
              <a:cs typeface="Times New Roman"/>
            </a:endParaRPr>
          </a:p>
          <a:p>
            <a:r>
              <a:rPr lang="en-US" sz="2700" dirty="0">
                <a:latin typeface="Times New Roman"/>
                <a:cs typeface="Times New Roman"/>
              </a:rPr>
              <a:t>Submit URL and screenshot to Canvas </a:t>
            </a:r>
          </a:p>
          <a:p>
            <a:pPr lvl="1"/>
            <a:r>
              <a:rPr lang="en-US" sz="2500" dirty="0">
                <a:latin typeface="Times New Roman"/>
                <a:cs typeface="Times New Roman"/>
              </a:rPr>
              <a:t>Deadline: </a:t>
            </a:r>
            <a:r>
              <a:rPr lang="en-US" sz="2500">
                <a:latin typeface="Times New Roman"/>
                <a:cs typeface="Times New Roman"/>
              </a:rPr>
              <a:t>Jan 30, </a:t>
            </a:r>
            <a:r>
              <a:rPr lang="en-US" sz="2500" dirty="0">
                <a:latin typeface="Times New Roman"/>
                <a:cs typeface="Times New Roman"/>
              </a:rPr>
              <a:t>11:55pm</a:t>
            </a:r>
          </a:p>
          <a:p>
            <a:endParaRPr lang="en-US" sz="2700" dirty="0">
              <a:latin typeface="Times New Roman"/>
              <a:cs typeface="Times New Roman"/>
            </a:endParaRPr>
          </a:p>
          <a:p>
            <a:endParaRPr lang="en-US" dirty="0">
              <a:latin typeface="Times New Roman"/>
              <a:cs typeface="Times New Roman"/>
            </a:endParaRPr>
          </a:p>
        </p:txBody>
      </p:sp>
      <p:pic>
        <p:nvPicPr>
          <p:cNvPr id="4" name="Picture 5" descr="http://www.smartselling.com/sites/default/files/Social%20Media%20Clou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70250"/>
            <a:ext cx="4478383" cy="2820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
          <p:cNvPicPr>
            <a:picLocks noChangeAspect="1"/>
          </p:cNvPicPr>
          <p:nvPr/>
        </p:nvPicPr>
        <p:blipFill rotWithShape="1">
          <a:blip r:embed="rId3">
            <a:extLst>
              <a:ext uri="{28A0092B-C50C-407E-A947-70E740481C1C}">
                <a14:useLocalDpi xmlns:a14="http://schemas.microsoft.com/office/drawing/2010/main" val="0"/>
              </a:ext>
            </a:extLst>
          </a:blip>
          <a:srcRect l="3161" r="2986"/>
          <a:stretch/>
        </p:blipFill>
        <p:spPr bwMode="auto">
          <a:xfrm>
            <a:off x="4423953" y="4267200"/>
            <a:ext cx="4720047" cy="258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509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7813" y="76200"/>
            <a:ext cx="6337300" cy="647700"/>
          </a:xfrm>
        </p:spPr>
        <p:txBody>
          <a:bodyPr/>
          <a:lstStyle/>
          <a:p>
            <a:r>
              <a:rPr lang="en-US" altLang="zh-CN" sz="4000" dirty="0">
                <a:latin typeface="Times New Roman"/>
                <a:cs typeface="Times New Roman"/>
              </a:rPr>
              <a:t>Next Time</a:t>
            </a:r>
            <a:endParaRPr lang="en-US" sz="4000" dirty="0">
              <a:latin typeface="Times New Roman"/>
              <a:cs typeface="Times New Roman"/>
            </a:endParaRPr>
          </a:p>
        </p:txBody>
      </p:sp>
      <p:sp>
        <p:nvSpPr>
          <p:cNvPr id="2" name="Content Placeholder 1"/>
          <p:cNvSpPr>
            <a:spLocks noGrp="1"/>
          </p:cNvSpPr>
          <p:nvPr>
            <p:ph idx="1"/>
          </p:nvPr>
        </p:nvSpPr>
        <p:spPr>
          <a:xfrm>
            <a:off x="457200" y="1066800"/>
            <a:ext cx="8229600" cy="5530850"/>
          </a:xfrm>
        </p:spPr>
        <p:txBody>
          <a:bodyPr/>
          <a:lstStyle/>
          <a:p>
            <a:r>
              <a:rPr lang="en-US" sz="2800" dirty="0">
                <a:solidFill>
                  <a:srgbClr val="FF0000"/>
                </a:solidFill>
                <a:latin typeface="Times New Roman"/>
                <a:cs typeface="Times New Roman"/>
              </a:rPr>
              <a:t>Chinese New Year Holiday, No lecture</a:t>
            </a:r>
          </a:p>
          <a:p>
            <a:endParaRPr lang="en-US" sz="2800" dirty="0">
              <a:latin typeface="Times New Roman"/>
              <a:cs typeface="Times New Roman"/>
            </a:endParaRPr>
          </a:p>
          <a:p>
            <a:r>
              <a:rPr lang="en-US" sz="2800" dirty="0">
                <a:latin typeface="Times New Roman"/>
                <a:cs typeface="Times New Roman"/>
              </a:rPr>
              <a:t>Watch Tom Rosenstiel’s talk at </a:t>
            </a:r>
            <a:r>
              <a:rPr lang="en-US" sz="2800" dirty="0" err="1">
                <a:latin typeface="Times New Roman"/>
                <a:cs typeface="Times New Roman"/>
              </a:rPr>
              <a:t>TEDxAtlanta</a:t>
            </a:r>
            <a:r>
              <a:rPr lang="en-US" sz="2800" dirty="0">
                <a:latin typeface="Times New Roman"/>
                <a:cs typeface="Times New Roman"/>
              </a:rPr>
              <a:t> about the Future of Journalism:</a:t>
            </a:r>
          </a:p>
          <a:p>
            <a:pPr marL="457200" lvl="1" indent="0">
              <a:buNone/>
            </a:pPr>
            <a:r>
              <a:rPr lang="en-US" sz="2800" dirty="0">
                <a:latin typeface="Times New Roman"/>
                <a:cs typeface="Times New Roman"/>
              </a:rPr>
              <a:t>- </a:t>
            </a:r>
            <a:r>
              <a:rPr lang="en-US" sz="2600" dirty="0">
                <a:latin typeface="Times New Roman"/>
                <a:cs typeface="Times New Roman"/>
              </a:rPr>
              <a:t>http://youtu.be/RuBE_dP900Y</a:t>
            </a:r>
          </a:p>
          <a:p>
            <a:pPr marL="0" indent="0">
              <a:buNone/>
            </a:pPr>
            <a:endParaRPr lang="en-US" sz="2800" dirty="0">
              <a:latin typeface="Times New Roman"/>
              <a:cs typeface="Times New Roman"/>
            </a:endParaRPr>
          </a:p>
          <a:p>
            <a:r>
              <a:rPr lang="en-US" sz="2800" dirty="0">
                <a:latin typeface="Times New Roman"/>
                <a:cs typeface="Times New Roman"/>
              </a:rPr>
              <a:t>Read: </a:t>
            </a:r>
            <a:r>
              <a:rPr lang="en-US" sz="2800" dirty="0" err="1">
                <a:latin typeface="Times New Roman"/>
                <a:cs typeface="Times New Roman"/>
              </a:rPr>
              <a:t>Hermida</a:t>
            </a:r>
            <a:r>
              <a:rPr lang="en-US" sz="2800" dirty="0">
                <a:latin typeface="Times New Roman"/>
                <a:cs typeface="Times New Roman"/>
              </a:rPr>
              <a:t> (2012)</a:t>
            </a:r>
          </a:p>
          <a:p>
            <a:endParaRPr lang="en-US" sz="2800" dirty="0">
              <a:latin typeface="Times New Roman"/>
              <a:cs typeface="Times New Roman"/>
            </a:endParaRPr>
          </a:p>
          <a:p>
            <a:r>
              <a:rPr lang="en-US" sz="2800" dirty="0">
                <a:solidFill>
                  <a:srgbClr val="FF0000"/>
                </a:solidFill>
                <a:latin typeface="Times New Roman"/>
                <a:cs typeface="Times New Roman"/>
              </a:rPr>
              <a:t>Sign up for final project groups on Canvas</a:t>
            </a:r>
          </a:p>
          <a:p>
            <a:pPr marL="0" indent="0">
              <a:buNone/>
            </a:pPr>
            <a:endParaRPr lang="en-US" sz="2400" i="1" dirty="0">
              <a:latin typeface="Times New Roman"/>
              <a:cs typeface="Times New Roman"/>
            </a:endParaRPr>
          </a:p>
        </p:txBody>
      </p:sp>
    </p:spTree>
    <p:extLst>
      <p:ext uri="{BB962C8B-B14F-4D97-AF65-F5344CB8AC3E}">
        <p14:creationId xmlns:p14="http://schemas.microsoft.com/office/powerpoint/2010/main" val="3538444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000" dirty="0">
                <a:latin typeface="Times New Roman" pitchFamily="18" charset="0"/>
                <a:cs typeface="Times New Roman" pitchFamily="18" charset="0"/>
              </a:rPr>
              <a:t>Changing Media Landscape</a:t>
            </a:r>
          </a:p>
        </p:txBody>
      </p:sp>
      <p:sp>
        <p:nvSpPr>
          <p:cNvPr id="3" name="Content Placeholder 2"/>
          <p:cNvSpPr>
            <a:spLocks noGrp="1"/>
          </p:cNvSpPr>
          <p:nvPr>
            <p:ph idx="1"/>
          </p:nvPr>
        </p:nvSpPr>
        <p:spPr>
          <a:xfrm>
            <a:off x="533400" y="1447800"/>
            <a:ext cx="8229600" cy="4525963"/>
          </a:xfrm>
        </p:spPr>
        <p:txBody>
          <a:bodyPr/>
          <a:lstStyle/>
          <a:p>
            <a:pPr>
              <a:buFont typeface="Wingdings" pitchFamily="2" charset="2"/>
              <a:buChar char="§"/>
            </a:pPr>
            <a:r>
              <a:rPr lang="en-US" sz="2800" dirty="0">
                <a:latin typeface="Times New Roman" pitchFamily="18" charset="0"/>
                <a:cs typeface="Times New Roman" pitchFamily="18" charset="0"/>
              </a:rPr>
              <a:t>Deregulation/Increased regulation: control</a:t>
            </a:r>
          </a:p>
          <a:p>
            <a:pPr lvl="1">
              <a:buFont typeface="Wingdings" pitchFamily="2" charset="2"/>
              <a:buChar char="§"/>
            </a:pPr>
            <a:r>
              <a:rPr lang="en-US" sz="2600" dirty="0">
                <a:latin typeface="Times New Roman" pitchFamily="18" charset="0"/>
                <a:cs typeface="Times New Roman" pitchFamily="18" charset="0"/>
              </a:rPr>
              <a:t>Major impact on the media landscape </a:t>
            </a:r>
          </a:p>
          <a:p>
            <a:pPr lvl="1">
              <a:buFont typeface="Wingdings" pitchFamily="2" charset="2"/>
              <a:buChar char="§"/>
            </a:pPr>
            <a:r>
              <a:rPr lang="en-US" sz="2600" dirty="0">
                <a:latin typeface="Times New Roman" pitchFamily="18" charset="0"/>
                <a:cs typeface="Times New Roman" pitchFamily="18" charset="0"/>
              </a:rPr>
              <a:t>In some parts of the world, media deregulation </a:t>
            </a:r>
            <a:r>
              <a:rPr lang="en-US" sz="2600" u="sng" dirty="0">
                <a:latin typeface="Times New Roman" pitchFamily="18" charset="0"/>
                <a:cs typeface="Times New Roman" pitchFamily="18" charset="0"/>
              </a:rPr>
              <a:t>limits</a:t>
            </a:r>
            <a:r>
              <a:rPr lang="en-US" sz="2600" dirty="0">
                <a:latin typeface="Times New Roman" pitchFamily="18" charset="0"/>
                <a:cs typeface="Times New Roman" pitchFamily="18" charset="0"/>
              </a:rPr>
              <a:t> government control over media companies. </a:t>
            </a:r>
          </a:p>
          <a:p>
            <a:pPr lvl="2">
              <a:buFont typeface="Wingdings" pitchFamily="2" charset="2"/>
              <a:buChar char="§"/>
            </a:pPr>
            <a:r>
              <a:rPr lang="en-US" sz="2400" dirty="0">
                <a:latin typeface="Times New Roman" pitchFamily="18" charset="0"/>
                <a:cs typeface="Times New Roman" pitchFamily="18" charset="0"/>
              </a:rPr>
              <a:t>Caused dramatic</a:t>
            </a:r>
            <a:r>
              <a:rPr lang="zh-CN" altLang="en-US" sz="2400" dirty="0">
                <a:latin typeface="Times New Roman" pitchFamily="18" charset="0"/>
                <a:cs typeface="Times New Roman" pitchFamily="18" charset="0"/>
              </a:rPr>
              <a:t>（巨大的）</a:t>
            </a:r>
            <a:r>
              <a:rPr lang="en-US" sz="2400" dirty="0">
                <a:latin typeface="Times New Roman" pitchFamily="18" charset="0"/>
                <a:cs typeface="Times New Roman" pitchFamily="18" charset="0"/>
              </a:rPr>
              <a:t> political and economic changes in the U.S. media industry since the 1980s, while also inspiring intense</a:t>
            </a:r>
            <a:r>
              <a:rPr lang="zh-CN" altLang="en-US" sz="2400" dirty="0">
                <a:latin typeface="Times New Roman" pitchFamily="18" charset="0"/>
                <a:cs typeface="Times New Roman" pitchFamily="18" charset="0"/>
              </a:rPr>
              <a:t>（激烈的）</a:t>
            </a:r>
            <a:r>
              <a:rPr lang="en-US" sz="2400" dirty="0">
                <a:latin typeface="Times New Roman" pitchFamily="18" charset="0"/>
                <a:cs typeface="Times New Roman" pitchFamily="18" charset="0"/>
              </a:rPr>
              <a:t> ideological</a:t>
            </a:r>
            <a:r>
              <a:rPr lang="zh-CN" altLang="en-US" sz="2400" dirty="0">
                <a:latin typeface="Times New Roman" pitchFamily="18" charset="0"/>
                <a:cs typeface="Times New Roman" pitchFamily="18" charset="0"/>
              </a:rPr>
              <a:t>（意識形態）</a:t>
            </a:r>
            <a:r>
              <a:rPr lang="en-US" sz="2400" dirty="0">
                <a:latin typeface="Times New Roman" pitchFamily="18" charset="0"/>
                <a:cs typeface="Times New Roman" pitchFamily="18" charset="0"/>
              </a:rPr>
              <a:t> debate. </a:t>
            </a:r>
          </a:p>
          <a:p>
            <a:pPr lvl="1">
              <a:buFont typeface="Wingdings" pitchFamily="2" charset="2"/>
              <a:buChar char="§"/>
            </a:pPr>
            <a:r>
              <a:rPr lang="en-US" sz="2500" dirty="0">
                <a:latin typeface="Times New Roman" pitchFamily="18" charset="0"/>
                <a:cs typeface="Times New Roman" pitchFamily="18" charset="0"/>
              </a:rPr>
              <a:t>In other parts of the world, we saw </a:t>
            </a:r>
            <a:r>
              <a:rPr lang="en-US" sz="2500" u="sng" dirty="0">
                <a:latin typeface="Times New Roman" pitchFamily="18" charset="0"/>
                <a:cs typeface="Times New Roman" pitchFamily="18" charset="0"/>
              </a:rPr>
              <a:t>increasing</a:t>
            </a:r>
            <a:r>
              <a:rPr lang="en-US" sz="2500" dirty="0">
                <a:latin typeface="Times New Roman" pitchFamily="18" charset="0"/>
                <a:cs typeface="Times New Roman" pitchFamily="18" charset="0"/>
              </a:rPr>
              <a:t> media regulation from the government</a:t>
            </a:r>
          </a:p>
          <a:p>
            <a:pPr>
              <a:buFont typeface="Wingdings" pitchFamily="2" charset="2"/>
              <a:buChar char="§"/>
            </a:pPr>
            <a:endParaRPr lang="en-US" sz="2600" dirty="0">
              <a:latin typeface="Times New Roman" pitchFamily="18" charset="0"/>
              <a:cs typeface="Times New Roman" pitchFamily="18" charset="0"/>
            </a:endParaRPr>
          </a:p>
        </p:txBody>
      </p:sp>
      <p:cxnSp>
        <p:nvCxnSpPr>
          <p:cNvPr id="4" name="Straight Connector 3"/>
          <p:cNvCxnSpPr/>
          <p:nvPr/>
        </p:nvCxnSpPr>
        <p:spPr>
          <a:xfrm>
            <a:off x="533400" y="1371600"/>
            <a:ext cx="800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5410200"/>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277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normAutofit/>
          </a:bodyPr>
          <a:lstStyle/>
          <a:p>
            <a:r>
              <a:rPr lang="en-US" sz="4000" dirty="0">
                <a:latin typeface="Times New Roman" pitchFamily="18" charset="0"/>
                <a:cs typeface="Times New Roman" pitchFamily="18" charset="0"/>
              </a:rPr>
              <a:t>Properties and Values of Media</a:t>
            </a:r>
          </a:p>
        </p:txBody>
      </p:sp>
      <p:sp>
        <p:nvSpPr>
          <p:cNvPr id="3" name="Text Placeholder 2"/>
          <p:cNvSpPr>
            <a:spLocks noGrp="1"/>
          </p:cNvSpPr>
          <p:nvPr>
            <p:ph type="body" idx="1"/>
          </p:nvPr>
        </p:nvSpPr>
        <p:spPr/>
        <p:txBody>
          <a:bodyPr>
            <a:normAutofit/>
          </a:bodyPr>
          <a:lstStyle/>
          <a:p>
            <a:pPr algn="r"/>
            <a:r>
              <a:rPr lang="en-US" sz="2800" b="0" dirty="0">
                <a:solidFill>
                  <a:prstClr val="black">
                    <a:lumMod val="85000"/>
                    <a:lumOff val="15000"/>
                  </a:prstClr>
                </a:solidFill>
                <a:latin typeface="Times New Roman" pitchFamily="18" charset="0"/>
                <a:cs typeface="Times New Roman" pitchFamily="18" charset="0"/>
              </a:rPr>
              <a:t>Old Media</a:t>
            </a:r>
            <a:endParaRPr lang="en-US" sz="2800" b="0" dirty="0">
              <a:latin typeface="Times New Roman" pitchFamily="18" charset="0"/>
              <a:cs typeface="Times New Roman" pitchFamily="18" charset="0"/>
            </a:endParaRPr>
          </a:p>
        </p:txBody>
      </p:sp>
      <p:sp>
        <p:nvSpPr>
          <p:cNvPr id="4" name="Content Placeholder 3"/>
          <p:cNvSpPr>
            <a:spLocks noGrp="1"/>
          </p:cNvSpPr>
          <p:nvPr>
            <p:ph sz="half" idx="2"/>
          </p:nvPr>
        </p:nvSpPr>
        <p:spPr>
          <a:xfrm>
            <a:off x="304806" y="2209800"/>
            <a:ext cx="4116382" cy="4454525"/>
          </a:xfrm>
        </p:spPr>
        <p:txBody>
          <a:bodyPr>
            <a:noAutofit/>
          </a:bodyPr>
          <a:lstStyle/>
          <a:p>
            <a:pPr marL="0" indent="0" algn="r">
              <a:buNone/>
            </a:pPr>
            <a:r>
              <a:rPr lang="en-US" sz="2000" dirty="0">
                <a:latin typeface="Times New Roman" pitchFamily="18" charset="0"/>
                <a:cs typeface="Times New Roman" pitchFamily="18" charset="0"/>
              </a:rPr>
              <a:t>News as finished product</a:t>
            </a:r>
          </a:p>
          <a:p>
            <a:pPr marL="0" indent="0" algn="r">
              <a:buNone/>
            </a:pPr>
            <a:r>
              <a:rPr lang="en-US" sz="2000" dirty="0">
                <a:latin typeface="Times New Roman" pitchFamily="18" charset="0"/>
                <a:cs typeface="Times New Roman" pitchFamily="18" charset="0"/>
              </a:rPr>
              <a:t>Lecture, authoritative</a:t>
            </a:r>
          </a:p>
          <a:p>
            <a:pPr marL="0" indent="0" algn="r">
              <a:buNone/>
            </a:pPr>
            <a:r>
              <a:rPr lang="en-US" sz="2000" dirty="0">
                <a:latin typeface="Times New Roman" pitchFamily="18" charset="0"/>
                <a:cs typeface="Times New Roman" pitchFamily="18" charset="0"/>
              </a:rPr>
              <a:t>Passive consumers</a:t>
            </a:r>
          </a:p>
          <a:p>
            <a:pPr marL="0" indent="0" algn="r">
              <a:buNone/>
            </a:pPr>
            <a:r>
              <a:rPr lang="en-US" sz="2000" dirty="0">
                <a:latin typeface="Times New Roman" pitchFamily="18" charset="0"/>
                <a:cs typeface="Times New Roman" pitchFamily="18" charset="0"/>
              </a:rPr>
              <a:t>Trust in experts</a:t>
            </a:r>
          </a:p>
          <a:p>
            <a:pPr marL="0" indent="0" algn="r">
              <a:buNone/>
            </a:pPr>
            <a:r>
              <a:rPr lang="en-US" sz="2000" dirty="0">
                <a:latin typeface="Times New Roman" pitchFamily="18" charset="0"/>
                <a:cs typeface="Times New Roman" pitchFamily="18" charset="0"/>
              </a:rPr>
              <a:t>Corporate</a:t>
            </a:r>
          </a:p>
          <a:p>
            <a:pPr marL="0" indent="0" algn="r">
              <a:buNone/>
            </a:pPr>
            <a:r>
              <a:rPr lang="en-US" sz="2000" dirty="0">
                <a:latin typeface="Times New Roman" pitchFamily="18" charset="0"/>
                <a:cs typeface="Times New Roman" pitchFamily="18" charset="0"/>
              </a:rPr>
              <a:t>Closed</a:t>
            </a:r>
          </a:p>
          <a:p>
            <a:pPr marL="0" indent="0" algn="r">
              <a:buNone/>
            </a:pPr>
            <a:r>
              <a:rPr lang="zh-CN" altLang="en-US" sz="2000" dirty="0">
                <a:latin typeface="Times New Roman" pitchFamily="18" charset="0"/>
                <a:cs typeface="Times New Roman" pitchFamily="18" charset="0"/>
              </a:rPr>
              <a:t>（獨家</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唯一）</a:t>
            </a:r>
            <a:r>
              <a:rPr lang="en-US" sz="2000" dirty="0">
                <a:latin typeface="Times New Roman" pitchFamily="18" charset="0"/>
                <a:cs typeface="Times New Roman" pitchFamily="18" charset="0"/>
              </a:rPr>
              <a:t>Exclusive</a:t>
            </a:r>
          </a:p>
          <a:p>
            <a:pPr marL="0" indent="0" algn="r">
              <a:buNone/>
            </a:pPr>
            <a:r>
              <a:rPr lang="en-US" sz="2000" dirty="0">
                <a:latin typeface="Times New Roman" pitchFamily="18" charset="0"/>
                <a:cs typeface="Times New Roman" pitchFamily="18" charset="0"/>
              </a:rPr>
              <a:t>Centralized</a:t>
            </a:r>
          </a:p>
          <a:p>
            <a:pPr marL="0" indent="0" algn="r">
              <a:buNone/>
            </a:pPr>
            <a:r>
              <a:rPr lang="zh-CN" altLang="en-US" sz="2000" dirty="0">
                <a:latin typeface="Times New Roman" pitchFamily="18" charset="0"/>
                <a:cs typeface="Times New Roman" pitchFamily="18" charset="0"/>
              </a:rPr>
              <a:t>（精英專業人士）</a:t>
            </a:r>
            <a:r>
              <a:rPr lang="en-US" sz="2000" dirty="0">
                <a:latin typeface="Times New Roman" pitchFamily="18" charset="0"/>
                <a:cs typeface="Times New Roman" pitchFamily="18" charset="0"/>
              </a:rPr>
              <a:t>Elite professionals</a:t>
            </a:r>
          </a:p>
          <a:p>
            <a:pPr marL="0" indent="0" algn="r">
              <a:buNone/>
            </a:pPr>
            <a:r>
              <a:rPr lang="zh-CN" altLang="en-US" sz="2000" dirty="0">
                <a:latin typeface="Times New Roman" pitchFamily="18" charset="0"/>
                <a:cs typeface="Times New Roman" pitchFamily="18" charset="0"/>
              </a:rPr>
              <a:t>（機構的聲音）</a:t>
            </a:r>
            <a:r>
              <a:rPr lang="en-US" sz="2000" dirty="0">
                <a:latin typeface="Times New Roman" pitchFamily="18" charset="0"/>
                <a:cs typeface="Times New Roman" pitchFamily="18" charset="0"/>
              </a:rPr>
              <a:t>Institutional voice</a:t>
            </a:r>
          </a:p>
          <a:p>
            <a:pPr marL="0" indent="0" algn="r">
              <a:buNone/>
            </a:pPr>
            <a:r>
              <a:rPr lang="en-US" sz="2000" dirty="0">
                <a:latin typeface="Times New Roman" pitchFamily="18" charset="0"/>
                <a:cs typeface="Times New Roman" pitchFamily="18" charset="0"/>
              </a:rPr>
              <a:t>Heavily filtered</a:t>
            </a:r>
          </a:p>
          <a:p>
            <a:pPr marL="0" indent="0" algn="r">
              <a:buNone/>
            </a:pPr>
            <a:r>
              <a:rPr lang="en-US" sz="2000" dirty="0">
                <a:latin typeface="Times New Roman" pitchFamily="18" charset="0"/>
                <a:cs typeface="Times New Roman" pitchFamily="18" charset="0"/>
              </a:rPr>
              <a:t>Platform dependent</a:t>
            </a:r>
          </a:p>
        </p:txBody>
      </p:sp>
      <p:sp>
        <p:nvSpPr>
          <p:cNvPr id="5" name="Text Placeholder 4"/>
          <p:cNvSpPr>
            <a:spLocks noGrp="1"/>
          </p:cNvSpPr>
          <p:nvPr>
            <p:ph type="body" sz="quarter" idx="3"/>
          </p:nvPr>
        </p:nvSpPr>
        <p:spPr/>
        <p:txBody>
          <a:bodyPr>
            <a:normAutofit/>
          </a:bodyPr>
          <a:lstStyle/>
          <a:p>
            <a:pPr lvl="0"/>
            <a:r>
              <a:rPr lang="en-US" sz="2800" b="0" dirty="0">
                <a:solidFill>
                  <a:prstClr val="black">
                    <a:lumMod val="85000"/>
                    <a:lumOff val="15000"/>
                  </a:prstClr>
                </a:solidFill>
                <a:latin typeface="Times New Roman" pitchFamily="18" charset="0"/>
                <a:cs typeface="Times New Roman" pitchFamily="18" charset="0"/>
              </a:rPr>
              <a:t>New Media</a:t>
            </a:r>
          </a:p>
        </p:txBody>
      </p:sp>
      <p:sp>
        <p:nvSpPr>
          <p:cNvPr id="6" name="Content Placeholder 5"/>
          <p:cNvSpPr>
            <a:spLocks noGrp="1"/>
          </p:cNvSpPr>
          <p:nvPr>
            <p:ph sz="quarter" idx="4"/>
          </p:nvPr>
        </p:nvSpPr>
        <p:spPr>
          <a:xfrm>
            <a:off x="4648200" y="2193163"/>
            <a:ext cx="4800598" cy="4378325"/>
          </a:xfrm>
        </p:spPr>
        <p:txBody>
          <a:bodyPr>
            <a:noAutofit/>
          </a:bodyPr>
          <a:lstStyle/>
          <a:p>
            <a:pPr marL="0" indent="0">
              <a:buNone/>
            </a:pPr>
            <a:r>
              <a:rPr lang="en-US" sz="2000" dirty="0">
                <a:latin typeface="Times New Roman" pitchFamily="18" charset="0"/>
                <a:cs typeface="Times New Roman" pitchFamily="18" charset="0"/>
              </a:rPr>
              <a:t>News as a process</a:t>
            </a:r>
          </a:p>
          <a:p>
            <a:pPr marL="0" indent="0">
              <a:buNone/>
            </a:pPr>
            <a:r>
              <a:rPr lang="en-US" sz="2000" dirty="0">
                <a:latin typeface="Times New Roman" pitchFamily="18" charset="0"/>
                <a:cs typeface="Times New Roman" pitchFamily="18" charset="0"/>
              </a:rPr>
              <a:t>Conversation, participation</a:t>
            </a:r>
          </a:p>
          <a:p>
            <a:pPr marL="0" indent="0">
              <a:buNone/>
            </a:pPr>
            <a:r>
              <a:rPr lang="en-US" sz="2000" dirty="0">
                <a:latin typeface="Times New Roman" pitchFamily="18" charset="0"/>
                <a:cs typeface="Times New Roman" pitchFamily="18" charset="0"/>
              </a:rPr>
              <a:t>Empowered users</a:t>
            </a:r>
          </a:p>
          <a:p>
            <a:pPr marL="0" indent="0">
              <a:buNone/>
            </a:pPr>
            <a:r>
              <a:rPr lang="en-US" sz="2000" dirty="0">
                <a:latin typeface="Times New Roman" pitchFamily="18" charset="0"/>
                <a:cs typeface="Times New Roman" pitchFamily="18" charset="0"/>
              </a:rPr>
              <a:t>Trust in peers</a:t>
            </a:r>
          </a:p>
          <a:p>
            <a:pPr marL="0" indent="0">
              <a:buNone/>
            </a:pPr>
            <a:r>
              <a:rPr lang="en-US" sz="2000" dirty="0">
                <a:latin typeface="Times New Roman" pitchFamily="18" charset="0"/>
                <a:cs typeface="Times New Roman" pitchFamily="18" charset="0"/>
              </a:rPr>
              <a:t>Democratic, collaborative</a:t>
            </a:r>
            <a:r>
              <a:rPr lang="zh-CN" altLang="en-US" sz="1800" dirty="0">
                <a:latin typeface="Times New Roman" pitchFamily="18" charset="0"/>
                <a:cs typeface="Times New Roman" pitchFamily="18" charset="0"/>
              </a:rPr>
              <a:t>（民主的協作的）</a:t>
            </a:r>
            <a:endParaRPr lang="en-US" sz="1800" dirty="0">
              <a:latin typeface="Times New Roman" pitchFamily="18" charset="0"/>
              <a:cs typeface="Times New Roman" pitchFamily="18" charset="0"/>
            </a:endParaRPr>
          </a:p>
          <a:p>
            <a:pPr marL="0" indent="0">
              <a:buNone/>
            </a:pPr>
            <a:r>
              <a:rPr lang="en-US" sz="2000" dirty="0">
                <a:latin typeface="Times New Roman" pitchFamily="18" charset="0"/>
                <a:cs typeface="Times New Roman" pitchFamily="18" charset="0"/>
              </a:rPr>
              <a:t>Transparent</a:t>
            </a:r>
          </a:p>
          <a:p>
            <a:pPr marL="0" indent="0">
              <a:buNone/>
            </a:pPr>
            <a:r>
              <a:rPr lang="en-US" sz="2000" dirty="0">
                <a:latin typeface="Times New Roman" pitchFamily="18" charset="0"/>
                <a:cs typeface="Times New Roman" pitchFamily="18" charset="0"/>
              </a:rPr>
              <a:t>Shared</a:t>
            </a:r>
          </a:p>
          <a:p>
            <a:pPr marL="0" indent="0">
              <a:buNone/>
            </a:pPr>
            <a:r>
              <a:rPr lang="en-US" sz="2000" dirty="0">
                <a:latin typeface="Times New Roman" pitchFamily="18" charset="0"/>
                <a:cs typeface="Times New Roman" pitchFamily="18" charset="0"/>
              </a:rPr>
              <a:t>Distributed</a:t>
            </a:r>
          </a:p>
          <a:p>
            <a:pPr marL="0" indent="0">
              <a:buNone/>
            </a:pPr>
            <a:r>
              <a:rPr lang="en-US" sz="2000" dirty="0">
                <a:latin typeface="Times New Roman" pitchFamily="18" charset="0"/>
                <a:cs typeface="Times New Roman" pitchFamily="18" charset="0"/>
              </a:rPr>
              <a:t>Grassroots, peer-focused</a:t>
            </a:r>
          </a:p>
          <a:p>
            <a:pPr marL="0" indent="0">
              <a:buNone/>
            </a:pPr>
            <a:r>
              <a:rPr lang="en-US" sz="2000" dirty="0">
                <a:latin typeface="Times New Roman" pitchFamily="18" charset="0"/>
                <a:cs typeface="Times New Roman" pitchFamily="18" charset="0"/>
              </a:rPr>
              <a:t>Personal voice</a:t>
            </a:r>
          </a:p>
          <a:p>
            <a:pPr marL="0" indent="0">
              <a:buNone/>
            </a:pPr>
            <a:r>
              <a:rPr lang="en-US" sz="2000" dirty="0">
                <a:latin typeface="Times New Roman" pitchFamily="18" charset="0"/>
                <a:cs typeface="Times New Roman" pitchFamily="18" charset="0"/>
              </a:rPr>
              <a:t>Lightly filtered/Difficult to filter</a:t>
            </a:r>
          </a:p>
          <a:p>
            <a:pPr marL="0" indent="0">
              <a:buNone/>
            </a:pPr>
            <a:r>
              <a:rPr lang="en-US" sz="2000" dirty="0">
                <a:latin typeface="Times New Roman" pitchFamily="18" charset="0"/>
                <a:cs typeface="Times New Roman" pitchFamily="18" charset="0"/>
              </a:rPr>
              <a:t>Cross-platform</a:t>
            </a:r>
          </a:p>
        </p:txBody>
      </p:sp>
      <p:cxnSp>
        <p:nvCxnSpPr>
          <p:cNvPr id="7" name="Straight Connector 6"/>
          <p:cNvCxnSpPr/>
          <p:nvPr/>
        </p:nvCxnSpPr>
        <p:spPr>
          <a:xfrm>
            <a:off x="533400" y="1524000"/>
            <a:ext cx="800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33900" y="1524000"/>
            <a:ext cx="0" cy="5029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873226"/>
      </p:ext>
    </p:extLst>
  </p:cSld>
  <p:clrMapOvr>
    <a:masterClrMapping/>
  </p:clrMapOvr>
</p:sld>
</file>

<file path=ppt/theme/theme1.xml><?xml version="1.0" encoding="utf-8"?>
<a:theme xmlns:a="http://schemas.openxmlformats.org/drawingml/2006/main" name="Office 主题​​">
  <a:themeElements>
    <a:clrScheme name="office资源宝库-www.mySoEasy.com">
      <a:dk1>
        <a:srgbClr val="262626"/>
      </a:dk1>
      <a:lt1>
        <a:srgbClr val="FFFFFF"/>
      </a:lt1>
      <a:dk2>
        <a:srgbClr val="8B8B8B"/>
      </a:dk2>
      <a:lt2>
        <a:srgbClr val="FFFFFF"/>
      </a:lt2>
      <a:accent1>
        <a:srgbClr val="715743"/>
      </a:accent1>
      <a:accent2>
        <a:srgbClr val="4F81BD"/>
      </a:accent2>
      <a:accent3>
        <a:srgbClr val="FFC000"/>
      </a:accent3>
      <a:accent4>
        <a:srgbClr val="EB008B"/>
      </a:accent4>
      <a:accent5>
        <a:srgbClr val="00ADEF"/>
      </a:accent5>
      <a:accent6>
        <a:srgbClr val="9BBB59"/>
      </a:accent6>
      <a:hlink>
        <a:srgbClr val="00ADEF"/>
      </a:hlink>
      <a:folHlink>
        <a:srgbClr val="A7A711"/>
      </a:folHlink>
    </a:clrScheme>
    <a:fontScheme name="OFFICE资源宝库-www.mysoeasy.com">
      <a:majorFont>
        <a:latin typeface="Adobe Caslon Pro Bold"/>
        <a:ea typeface="幼圆"/>
        <a:cs typeface=""/>
      </a:majorFont>
      <a:minorFont>
        <a:latin typeface="Adobe Caslon Pro"/>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just">
          <a:lnSpc>
            <a:spcPct val="130000"/>
          </a:lnSpc>
          <a:defRPr sz="1200" dirty="0">
            <a:solidFill>
              <a:schemeClr val="tx1">
                <a:lumMod val="75000"/>
                <a:lumOff val="25000"/>
              </a:schemeClr>
            </a:solidFill>
            <a:latin typeface="+mn-ea"/>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紫色PPT模板</Template>
  <TotalTime>7296</TotalTime>
  <Words>3372</Words>
  <Application>Microsoft Office PowerPoint</Application>
  <PresentationFormat>如螢幕大小 (4:3)</PresentationFormat>
  <Paragraphs>452</Paragraphs>
  <Slides>71</Slides>
  <Notes>52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71</vt:i4>
      </vt:variant>
    </vt:vector>
  </HeadingPairs>
  <TitlesOfParts>
    <vt:vector size="79" baseType="lpstr">
      <vt:lpstr>Adobe Caslon Pro</vt:lpstr>
      <vt:lpstr>Adobe Caslon Pro Bold</vt:lpstr>
      <vt:lpstr>幼圆</vt:lpstr>
      <vt:lpstr>Arial</vt:lpstr>
      <vt:lpstr>Calibri</vt:lpstr>
      <vt:lpstr>Times New Roman</vt:lpstr>
      <vt:lpstr>Wingdings</vt:lpstr>
      <vt:lpstr>Office 主题​​</vt:lpstr>
      <vt:lpstr>New Media and Empowerment</vt:lpstr>
      <vt:lpstr>What We Will Learn Today</vt:lpstr>
      <vt:lpstr>The Changing Media Landscape</vt:lpstr>
      <vt:lpstr>Changing Media Landscape</vt:lpstr>
      <vt:lpstr>Changing Media Landscape</vt:lpstr>
      <vt:lpstr>Changing Media Landscape</vt:lpstr>
      <vt:lpstr>Changing Media Landscape</vt:lpstr>
      <vt:lpstr>Changing Media Landscape</vt:lpstr>
      <vt:lpstr>Properties and Values of Media</vt:lpstr>
      <vt:lpstr>PowerPoint 簡報</vt:lpstr>
      <vt:lpstr>What is blogging?</vt:lpstr>
      <vt:lpstr>What is blogging?</vt:lpstr>
      <vt:lpstr>PowerPoint 簡報</vt:lpstr>
      <vt:lpstr>Active and Interconnected Blogosphere</vt:lpstr>
      <vt:lpstr>Weblog: A Form of Empowerment</vt:lpstr>
      <vt:lpstr>Why do people blog?</vt:lpstr>
      <vt:lpstr>Why do people use Twitter?</vt:lpstr>
      <vt:lpstr>Is blogging journalism?</vt:lpstr>
      <vt:lpstr>Is blogging journalism?</vt:lpstr>
      <vt:lpstr>Is blogging journalism?</vt:lpstr>
      <vt:lpstr>Typology of Journalistic Weblogs</vt:lpstr>
      <vt:lpstr>Typology of Journalistic Weblogs</vt:lpstr>
      <vt:lpstr>1. Citizen Blog</vt:lpstr>
      <vt:lpstr>Fact-checking</vt:lpstr>
      <vt:lpstr>Fact-checking</vt:lpstr>
      <vt:lpstr>Fact-checking</vt:lpstr>
      <vt:lpstr>PowerPoint 簡報</vt:lpstr>
      <vt:lpstr>2. Audience Blog</vt:lpstr>
      <vt:lpstr>PowerPoint 簡報</vt:lpstr>
      <vt:lpstr>PowerPoint 簡報</vt:lpstr>
      <vt:lpstr>3. Journalist Blog</vt:lpstr>
      <vt:lpstr>Journalist Blog</vt:lpstr>
      <vt:lpstr>Journalist Blogging in China: The Development of Journalistic Professionalism </vt:lpstr>
      <vt:lpstr>Journalist Blog</vt:lpstr>
      <vt:lpstr>4. Media Blog</vt:lpstr>
      <vt:lpstr>Special Event Coverage </vt:lpstr>
      <vt:lpstr>Opinion Columns &amp; Commentary</vt:lpstr>
      <vt:lpstr>AI Generated News: Challenge to human journalists? </vt:lpstr>
      <vt:lpstr>Principles of Citizen Journalism</vt:lpstr>
      <vt:lpstr>Principles of Citizen Journalism</vt:lpstr>
      <vt:lpstr>New media = Empowerment? </vt:lpstr>
      <vt:lpstr>PowerPoint 簡報</vt:lpstr>
      <vt:lpstr>PowerPoint 簡報</vt:lpstr>
      <vt:lpstr>PowerPoint 簡報</vt:lpstr>
      <vt:lpstr>PowerPoint 簡報</vt:lpstr>
      <vt:lpstr>PowerPoint 簡報</vt:lpstr>
      <vt:lpstr>Live-blogging/live-streaming to Drive Conversations</vt:lpstr>
      <vt:lpstr>PowerPoint 簡報</vt:lpstr>
      <vt:lpstr>PowerPoint 簡報</vt:lpstr>
      <vt:lpstr>Empowerment: A Pessimistic View</vt:lpstr>
      <vt:lpstr>Empowerment: A Pessimistic悲觀的 View</vt:lpstr>
      <vt:lpstr>Digital Divide:</vt:lpstr>
      <vt:lpstr>The Issue of Digital Divide</vt:lpstr>
      <vt:lpstr>PowerPoint 簡報</vt:lpstr>
      <vt:lpstr>PowerPoint 簡報</vt:lpstr>
      <vt:lpstr>PowerPoint 簡報</vt:lpstr>
      <vt:lpstr>PowerPoint 簡報</vt:lpstr>
      <vt:lpstr>PowerPoint 簡報</vt:lpstr>
      <vt:lpstr>The Issue of Digital Divide</vt:lpstr>
      <vt:lpstr>Digital Divide may be caused by:</vt:lpstr>
      <vt:lpstr>PowerPoint 簡報</vt:lpstr>
      <vt:lpstr>Behind Digital Divide</vt:lpstr>
      <vt:lpstr>Bridging the digital divide</vt:lpstr>
      <vt:lpstr>PowerPoint 簡報</vt:lpstr>
      <vt:lpstr>PowerPoint 簡報</vt:lpstr>
      <vt:lpstr>PowerPoint 簡報</vt:lpstr>
      <vt:lpstr>Empowerment: A Realistic View </vt:lpstr>
      <vt:lpstr>Empowerment: A Realistic View </vt:lpstr>
      <vt:lpstr>Empowerment: A Realistic View </vt:lpstr>
      <vt:lpstr>2rd Tweet</vt:lpstr>
      <vt:lpstr>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JIANG Li Crystal</dc:creator>
  <cp:lastModifiedBy>SUN Yifan</cp:lastModifiedBy>
  <cp:revision>681</cp:revision>
  <dcterms:created xsi:type="dcterms:W3CDTF">2006-08-16T00:00:00Z</dcterms:created>
  <dcterms:modified xsi:type="dcterms:W3CDTF">2022-01-27T06:35:25Z</dcterms:modified>
</cp:coreProperties>
</file>